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363" r:id="rId2"/>
    <p:sldId id="362" r:id="rId3"/>
    <p:sldId id="366" r:id="rId4"/>
    <p:sldId id="386" r:id="rId5"/>
    <p:sldId id="382" r:id="rId6"/>
    <p:sldId id="385" r:id="rId7"/>
    <p:sldId id="384" r:id="rId8"/>
    <p:sldId id="383" r:id="rId9"/>
    <p:sldId id="381" r:id="rId10"/>
    <p:sldId id="387" r:id="rId11"/>
    <p:sldId id="388" r:id="rId12"/>
    <p:sldId id="280" r:id="rId13"/>
    <p:sldId id="281" r:id="rId14"/>
    <p:sldId id="277" r:id="rId15"/>
  </p:sldIdLst>
  <p:sldSz cx="9144000" cy="6858000" type="screen4x3"/>
  <p:notesSz cx="7010400" cy="93964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285AF42-143F-42FC-8917-62181953E8DF}">
          <p14:sldIdLst/>
        </p14:section>
        <p14:section name="Untitled Section" id="{D78B26F5-AE31-4B2E-9512-6124F4CAE98C}">
          <p14:sldIdLst>
            <p14:sldId id="363"/>
            <p14:sldId id="362"/>
            <p14:sldId id="366"/>
            <p14:sldId id="386"/>
            <p14:sldId id="382"/>
            <p14:sldId id="385"/>
            <p14:sldId id="384"/>
            <p14:sldId id="383"/>
            <p14:sldId id="381"/>
            <p14:sldId id="387"/>
            <p14:sldId id="388"/>
            <p14:sldId id="280"/>
            <p14:sldId id="281"/>
            <p14:sldId id="277"/>
          </p14:sldIdLst>
        </p14:section>
        <p14:section name="Untitled Section" id="{EE0C5020-E893-41AB-B39A-169573FC99F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A4"/>
    <a:srgbClr val="283762"/>
    <a:srgbClr val="FFC91D"/>
    <a:srgbClr val="66FF33"/>
    <a:srgbClr val="F06522"/>
    <a:srgbClr val="FF66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67" autoAdjust="0"/>
    <p:restoredTop sz="94536" autoAdjust="0"/>
  </p:normalViewPr>
  <p:slideViewPr>
    <p:cSldViewPr>
      <p:cViewPr varScale="1">
        <p:scale>
          <a:sx n="77" d="100"/>
          <a:sy n="77" d="100"/>
        </p:scale>
        <p:origin x="1738" y="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9821"/>
          </a:xfrm>
          <a:prstGeom prst="rect">
            <a:avLst/>
          </a:prstGeom>
        </p:spPr>
        <p:txBody>
          <a:bodyPr vert="horz" lIns="93744" tIns="46872" rIns="93744" bIns="46872" rtlCol="0"/>
          <a:lstStyle>
            <a:lvl1pPr algn="l">
              <a:defRPr sz="1200"/>
            </a:lvl1pPr>
          </a:lstStyle>
          <a:p>
            <a:endParaRPr lang="en-US"/>
          </a:p>
        </p:txBody>
      </p:sp>
      <p:sp>
        <p:nvSpPr>
          <p:cNvPr id="3" name="Date Placeholder 2"/>
          <p:cNvSpPr>
            <a:spLocks noGrp="1"/>
          </p:cNvSpPr>
          <p:nvPr>
            <p:ph type="dt" idx="1"/>
          </p:nvPr>
        </p:nvSpPr>
        <p:spPr>
          <a:xfrm>
            <a:off x="3970938" y="0"/>
            <a:ext cx="3037840" cy="469821"/>
          </a:xfrm>
          <a:prstGeom prst="rect">
            <a:avLst/>
          </a:prstGeom>
        </p:spPr>
        <p:txBody>
          <a:bodyPr vert="horz" lIns="93744" tIns="46872" rIns="93744" bIns="46872" rtlCol="0"/>
          <a:lstStyle>
            <a:lvl1pPr algn="r">
              <a:defRPr sz="1200"/>
            </a:lvl1pPr>
          </a:lstStyle>
          <a:p>
            <a:fld id="{6D2008C9-1D8E-4341-B0EA-D5A64684037D}" type="datetimeFigureOut">
              <a:rPr lang="en-US" smtClean="0"/>
              <a:t>1/7/2025</a:t>
            </a:fld>
            <a:endParaRPr lang="en-US"/>
          </a:p>
        </p:txBody>
      </p:sp>
      <p:sp>
        <p:nvSpPr>
          <p:cNvPr id="4" name="Slide Image Placeholder 3"/>
          <p:cNvSpPr>
            <a:spLocks noGrp="1" noRot="1" noChangeAspect="1"/>
          </p:cNvSpPr>
          <p:nvPr>
            <p:ph type="sldImg" idx="2"/>
          </p:nvPr>
        </p:nvSpPr>
        <p:spPr>
          <a:xfrm>
            <a:off x="1155700" y="704850"/>
            <a:ext cx="4699000" cy="3524250"/>
          </a:xfrm>
          <a:prstGeom prst="rect">
            <a:avLst/>
          </a:prstGeom>
          <a:noFill/>
          <a:ln w="12700">
            <a:solidFill>
              <a:prstClr val="black"/>
            </a:solidFill>
          </a:ln>
        </p:spPr>
        <p:txBody>
          <a:bodyPr vert="horz" lIns="93744" tIns="46872" rIns="93744" bIns="46872" rtlCol="0" anchor="ctr"/>
          <a:lstStyle/>
          <a:p>
            <a:endParaRPr lang="en-US"/>
          </a:p>
        </p:txBody>
      </p:sp>
      <p:sp>
        <p:nvSpPr>
          <p:cNvPr id="5" name="Notes Placeholder 4"/>
          <p:cNvSpPr>
            <a:spLocks noGrp="1"/>
          </p:cNvSpPr>
          <p:nvPr>
            <p:ph type="body" sz="quarter" idx="3"/>
          </p:nvPr>
        </p:nvSpPr>
        <p:spPr>
          <a:xfrm>
            <a:off x="701040" y="4463296"/>
            <a:ext cx="5608320" cy="4228386"/>
          </a:xfrm>
          <a:prstGeom prst="rect">
            <a:avLst/>
          </a:prstGeom>
        </p:spPr>
        <p:txBody>
          <a:bodyPr vert="horz" lIns="93744" tIns="46872" rIns="93744" bIns="4687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24961"/>
            <a:ext cx="3037840" cy="469821"/>
          </a:xfrm>
          <a:prstGeom prst="rect">
            <a:avLst/>
          </a:prstGeom>
        </p:spPr>
        <p:txBody>
          <a:bodyPr vert="horz" lIns="93744" tIns="46872" rIns="93744" bIns="46872"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924961"/>
            <a:ext cx="3037840" cy="469821"/>
          </a:xfrm>
          <a:prstGeom prst="rect">
            <a:avLst/>
          </a:prstGeom>
        </p:spPr>
        <p:txBody>
          <a:bodyPr vert="horz" lIns="93744" tIns="46872" rIns="93744" bIns="46872" rtlCol="0" anchor="b"/>
          <a:lstStyle>
            <a:lvl1pPr algn="r">
              <a:defRPr sz="1200"/>
            </a:lvl1pPr>
          </a:lstStyle>
          <a:p>
            <a:fld id="{AE5A4562-8E25-4891-B8E9-8C1D66DDA4F6}" type="slidenum">
              <a:rPr lang="en-US" smtClean="0"/>
              <a:t>‹#›</a:t>
            </a:fld>
            <a:endParaRPr lang="en-US"/>
          </a:p>
        </p:txBody>
      </p:sp>
    </p:spTree>
    <p:extLst>
      <p:ext uri="{BB962C8B-B14F-4D97-AF65-F5344CB8AC3E}">
        <p14:creationId xmlns:p14="http://schemas.microsoft.com/office/powerpoint/2010/main" val="1913404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86F41-69C1-C3B5-B5FF-19F842ECB0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7E3B7E-79E3-A315-EF20-96FCF73E9E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675EC8-EB9E-4F6E-36E2-BC0EC3A3E6A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1F36709-5712-2D2A-6049-8EEA7CAE7A2E}"/>
              </a:ext>
            </a:extLst>
          </p:cNvPr>
          <p:cNvSpPr>
            <a:spLocks noGrp="1"/>
          </p:cNvSpPr>
          <p:nvPr>
            <p:ph type="sldNum" sz="quarter" idx="5"/>
          </p:nvPr>
        </p:nvSpPr>
        <p:spPr/>
        <p:txBody>
          <a:bodyPr/>
          <a:lstStyle/>
          <a:p>
            <a:fld id="{AE5A4562-8E25-4891-B8E9-8C1D66DDA4F6}" type="slidenum">
              <a:rPr lang="en-US" smtClean="0"/>
              <a:t>1</a:t>
            </a:fld>
            <a:endParaRPr lang="en-US"/>
          </a:p>
        </p:txBody>
      </p:sp>
    </p:spTree>
    <p:extLst>
      <p:ext uri="{BB962C8B-B14F-4D97-AF65-F5344CB8AC3E}">
        <p14:creationId xmlns:p14="http://schemas.microsoft.com/office/powerpoint/2010/main" val="2730337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7CC81-B2FF-FFC5-F973-F3572FBAF0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A79EF7-D54B-EA1D-F457-C0282BB184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C6814E-9CA2-0F9F-04B5-D059017ED9C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1E0BE6A-F857-7F16-834F-C9E34FC564C5}"/>
              </a:ext>
            </a:extLst>
          </p:cNvPr>
          <p:cNvSpPr>
            <a:spLocks noGrp="1"/>
          </p:cNvSpPr>
          <p:nvPr>
            <p:ph type="sldNum" sz="quarter" idx="5"/>
          </p:nvPr>
        </p:nvSpPr>
        <p:spPr/>
        <p:txBody>
          <a:bodyPr/>
          <a:lstStyle/>
          <a:p>
            <a:fld id="{AE5A4562-8E25-4891-B8E9-8C1D66DDA4F6}" type="slidenum">
              <a:rPr lang="en-US" smtClean="0"/>
              <a:t>10</a:t>
            </a:fld>
            <a:endParaRPr lang="en-US"/>
          </a:p>
        </p:txBody>
      </p:sp>
    </p:spTree>
    <p:extLst>
      <p:ext uri="{BB962C8B-B14F-4D97-AF65-F5344CB8AC3E}">
        <p14:creationId xmlns:p14="http://schemas.microsoft.com/office/powerpoint/2010/main" val="776452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05D43-F73E-8E6D-848E-C8C311C301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F4898D-FB93-9483-6B3A-581BCA27A1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82E32F-BEEB-2CC6-CB42-B52D98A63CF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869750C-6CCE-5848-8DA9-8AEFA69BD972}"/>
              </a:ext>
            </a:extLst>
          </p:cNvPr>
          <p:cNvSpPr>
            <a:spLocks noGrp="1"/>
          </p:cNvSpPr>
          <p:nvPr>
            <p:ph type="sldNum" sz="quarter" idx="5"/>
          </p:nvPr>
        </p:nvSpPr>
        <p:spPr/>
        <p:txBody>
          <a:bodyPr/>
          <a:lstStyle/>
          <a:p>
            <a:fld id="{AE5A4562-8E25-4891-B8E9-8C1D66DDA4F6}" type="slidenum">
              <a:rPr lang="en-US" smtClean="0"/>
              <a:t>11</a:t>
            </a:fld>
            <a:endParaRPr lang="en-US"/>
          </a:p>
        </p:txBody>
      </p:sp>
    </p:spTree>
    <p:extLst>
      <p:ext uri="{BB962C8B-B14F-4D97-AF65-F5344CB8AC3E}">
        <p14:creationId xmlns:p14="http://schemas.microsoft.com/office/powerpoint/2010/main" val="4097319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sz="2500">
                <a:solidFill>
                  <a:schemeClr val="tx1"/>
                </a:solidFill>
                <a:latin typeface="Times New Roman" panose="02020603050405020304" pitchFamily="18" charset="0"/>
              </a:defRPr>
            </a:lvl1pPr>
            <a:lvl2pPr marL="761672" indent="-292951">
              <a:defRPr sz="2500">
                <a:solidFill>
                  <a:schemeClr val="tx1"/>
                </a:solidFill>
                <a:latin typeface="Times New Roman" panose="02020603050405020304" pitchFamily="18" charset="0"/>
              </a:defRPr>
            </a:lvl2pPr>
            <a:lvl3pPr marL="1171804" indent="-234361">
              <a:defRPr sz="2500">
                <a:solidFill>
                  <a:schemeClr val="tx1"/>
                </a:solidFill>
                <a:latin typeface="Times New Roman" panose="02020603050405020304" pitchFamily="18" charset="0"/>
              </a:defRPr>
            </a:lvl3pPr>
            <a:lvl4pPr marL="1640525" indent="-234361">
              <a:defRPr sz="2500">
                <a:solidFill>
                  <a:schemeClr val="tx1"/>
                </a:solidFill>
                <a:latin typeface="Times New Roman" panose="02020603050405020304" pitchFamily="18" charset="0"/>
              </a:defRPr>
            </a:lvl4pPr>
            <a:lvl5pPr marL="2109246" indent="-234361">
              <a:defRPr sz="2500">
                <a:solidFill>
                  <a:schemeClr val="tx1"/>
                </a:solidFill>
                <a:latin typeface="Times New Roman" panose="02020603050405020304" pitchFamily="18" charset="0"/>
              </a:defRPr>
            </a:lvl5pPr>
            <a:lvl6pPr marL="2577968" indent="-234361" eaLnBrk="0" fontAlgn="base" hangingPunct="0">
              <a:spcBef>
                <a:spcPct val="0"/>
              </a:spcBef>
              <a:spcAft>
                <a:spcPct val="0"/>
              </a:spcAft>
              <a:defRPr sz="2500">
                <a:solidFill>
                  <a:schemeClr val="tx1"/>
                </a:solidFill>
                <a:latin typeface="Times New Roman" panose="02020603050405020304" pitchFamily="18" charset="0"/>
              </a:defRPr>
            </a:lvl6pPr>
            <a:lvl7pPr marL="3046689" indent="-234361" eaLnBrk="0" fontAlgn="base" hangingPunct="0">
              <a:spcBef>
                <a:spcPct val="0"/>
              </a:spcBef>
              <a:spcAft>
                <a:spcPct val="0"/>
              </a:spcAft>
              <a:defRPr sz="2500">
                <a:solidFill>
                  <a:schemeClr val="tx1"/>
                </a:solidFill>
                <a:latin typeface="Times New Roman" panose="02020603050405020304" pitchFamily="18" charset="0"/>
              </a:defRPr>
            </a:lvl7pPr>
            <a:lvl8pPr marL="3515411" indent="-234361" eaLnBrk="0" fontAlgn="base" hangingPunct="0">
              <a:spcBef>
                <a:spcPct val="0"/>
              </a:spcBef>
              <a:spcAft>
                <a:spcPct val="0"/>
              </a:spcAft>
              <a:defRPr sz="2500">
                <a:solidFill>
                  <a:schemeClr val="tx1"/>
                </a:solidFill>
                <a:latin typeface="Times New Roman" panose="02020603050405020304" pitchFamily="18" charset="0"/>
              </a:defRPr>
            </a:lvl8pPr>
            <a:lvl9pPr marL="3984132" indent="-234361" eaLnBrk="0" fontAlgn="base" hangingPunct="0">
              <a:spcBef>
                <a:spcPct val="0"/>
              </a:spcBef>
              <a:spcAft>
                <a:spcPct val="0"/>
              </a:spcAft>
              <a:defRPr sz="2500">
                <a:solidFill>
                  <a:schemeClr val="tx1"/>
                </a:solidFill>
                <a:latin typeface="Times New Roman" panose="02020603050405020304" pitchFamily="18" charset="0"/>
              </a:defRPr>
            </a:lvl9pPr>
          </a:lstStyle>
          <a:p>
            <a:fld id="{5A1CE168-CD0D-4406-ABA9-2D00FFB188C5}" type="slidenum">
              <a:rPr lang="en-US" altLang="en-US" sz="1200"/>
              <a:pPr/>
              <a:t>12</a:t>
            </a:fld>
            <a:endParaRPr lang="en-US" altLang="en-US" sz="1200"/>
          </a:p>
        </p:txBody>
      </p:sp>
      <p:sp>
        <p:nvSpPr>
          <p:cNvPr id="4099" name="Rectangle 1026"/>
          <p:cNvSpPr>
            <a:spLocks noGrp="1" noRot="1" noChangeAspect="1" noChangeArrowheads="1" noTextEdit="1"/>
          </p:cNvSpPr>
          <p:nvPr>
            <p:ph type="sldImg"/>
          </p:nvPr>
        </p:nvSpPr>
        <p:spPr>
          <a:ln/>
        </p:spPr>
      </p:sp>
      <p:sp>
        <p:nvSpPr>
          <p:cNvPr id="4100" name="Rectangle 1027"/>
          <p:cNvSpPr>
            <a:spLocks noGrp="1" noChangeArrowheads="1"/>
          </p:cNvSpPr>
          <p:nvPr>
            <p:ph type="body" idx="1"/>
          </p:nvPr>
        </p:nvSpPr>
        <p:spPr>
          <a:noFill/>
        </p:spPr>
        <p:txBody>
          <a:bodyPr/>
          <a:lstStyle/>
          <a:p>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b="1">
                <a:solidFill>
                  <a:srgbClr val="003366"/>
                </a:solidFill>
                <a:latin typeface="Arial" panose="020B0604020202020204" pitchFamily="34" charset="0"/>
                <a:cs typeface="Arial" panose="020B0604020202020204" pitchFamily="34" charset="0"/>
              </a:rPr>
              <a:t>Summary of 2005 Demographics</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cs typeface="Times New Roman" panose="02020603050405020304" pitchFamily="18" charset="0"/>
              </a:rPr>
              <a:t> </a:t>
            </a:r>
          </a:p>
          <a:p>
            <a:r>
              <a:rPr lang="en-US" altLang="en-US">
                <a:cs typeface="Times New Roman" panose="02020603050405020304" pitchFamily="18" charset="0"/>
              </a:rPr>
              <a:t> </a:t>
            </a:r>
          </a:p>
          <a:p>
            <a:pPr algn="ctr"/>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cs typeface="Times New Roman" panose="02020603050405020304" pitchFamily="18" charset="0"/>
              </a:rPr>
              <a:t> </a:t>
            </a:r>
          </a:p>
          <a:p>
            <a:r>
              <a:rPr lang="en-US" altLang="en-US">
                <a:cs typeface="Times New Roman" panose="02020603050405020304" pitchFamily="18" charset="0"/>
              </a:rPr>
              <a:t> </a:t>
            </a:r>
          </a:p>
          <a:p>
            <a:pPr algn="ctr"/>
            <a:r>
              <a:rPr lang="en-US" altLang="en-US">
                <a:solidFill>
                  <a:srgbClr val="003366"/>
                </a:solidFill>
                <a:latin typeface="Arial" panose="020B0604020202020204" pitchFamily="34" charset="0"/>
                <a:cs typeface="Arial" panose="020B0604020202020204" pitchFamily="34" charset="0"/>
              </a:rPr>
              <a:t>1-Mile Radius</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3-Mile Radius</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5-Mile Radius</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cs typeface="Times New Roman" panose="02020603050405020304" pitchFamily="18" charset="0"/>
              </a:rPr>
              <a:t> </a:t>
            </a:r>
          </a:p>
          <a:p>
            <a:r>
              <a:rPr lang="en-US" altLang="en-US">
                <a:cs typeface="Times New Roman" panose="02020603050405020304" pitchFamily="18" charset="0"/>
              </a:rPr>
              <a:t> </a:t>
            </a:r>
          </a:p>
          <a:p>
            <a:pPr algn="ctr"/>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Average Household Income</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$164,268 </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$137,088 </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$108,570 </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Median Household Income</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$103,702 </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$97,128 </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$78,859 </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cs typeface="Times New Roman" panose="02020603050405020304" pitchFamily="18" charset="0"/>
              </a:rPr>
              <a:t> </a:t>
            </a:r>
          </a:p>
          <a:p>
            <a:r>
              <a:rPr lang="en-US" altLang="en-US">
                <a:cs typeface="Times New Roman" panose="02020603050405020304" pitchFamily="18" charset="0"/>
              </a:rPr>
              <a:t> </a:t>
            </a:r>
          </a:p>
          <a:p>
            <a:pPr algn="ctr"/>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Population</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15,630</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109,659</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349,829</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Total Households</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6,025</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39,567</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130,273</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Pop. Density</a:t>
            </a:r>
            <a:r>
              <a:rPr lang="en-US" altLang="en-US" i="1">
                <a:solidFill>
                  <a:srgbClr val="003366"/>
                </a:solidFill>
                <a:latin typeface="Arial" panose="020B0604020202020204" pitchFamily="34" charset="0"/>
                <a:cs typeface="Arial" panose="020B0604020202020204" pitchFamily="34" charset="0"/>
              </a:rPr>
              <a:t> (per Sq. Mi.)</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4,975</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3,878</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4,454</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b="1">
                <a:solidFill>
                  <a:srgbClr val="333399"/>
                </a:solidFill>
                <a:latin typeface="Arial" panose="020B0604020202020204" pitchFamily="34" charset="0"/>
                <a:cs typeface="Arial" panose="020B0604020202020204" pitchFamily="34" charset="0"/>
              </a:rPr>
              <a:t>Summary of 2005 Demographics</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cs typeface="Times New Roman" panose="02020603050405020304" pitchFamily="18" charset="0"/>
              </a:rPr>
              <a:t> </a:t>
            </a:r>
          </a:p>
          <a:p>
            <a:r>
              <a:rPr lang="en-US" altLang="en-US">
                <a:cs typeface="Times New Roman" panose="02020603050405020304" pitchFamily="18" charset="0"/>
              </a:rPr>
              <a:t> </a:t>
            </a:r>
          </a:p>
          <a:p>
            <a:pPr algn="ctr"/>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cs typeface="Times New Roman" panose="02020603050405020304" pitchFamily="18" charset="0"/>
              </a:rPr>
              <a:t> </a:t>
            </a:r>
          </a:p>
          <a:p>
            <a:r>
              <a:rPr lang="en-US" altLang="en-US">
                <a:cs typeface="Times New Roman" panose="02020603050405020304" pitchFamily="18" charset="0"/>
              </a:rPr>
              <a:t> </a:t>
            </a:r>
          </a:p>
          <a:p>
            <a:pPr algn="ctr"/>
            <a:r>
              <a:rPr lang="en-US" altLang="en-US">
                <a:solidFill>
                  <a:srgbClr val="333399"/>
                </a:solidFill>
                <a:latin typeface="Arial" panose="020B0604020202020204" pitchFamily="34" charset="0"/>
                <a:cs typeface="Arial" panose="020B0604020202020204" pitchFamily="34" charset="0"/>
              </a:rPr>
              <a:t>1-Mile Radius</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3-Mile Radius</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5-Mile Radius</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cs typeface="Times New Roman" panose="02020603050405020304" pitchFamily="18" charset="0"/>
              </a:rPr>
              <a:t> </a:t>
            </a:r>
          </a:p>
          <a:p>
            <a:r>
              <a:rPr lang="en-US" altLang="en-US">
                <a:cs typeface="Times New Roman" panose="02020603050405020304" pitchFamily="18" charset="0"/>
              </a:rPr>
              <a:t> </a:t>
            </a:r>
          </a:p>
          <a:p>
            <a:pPr algn="ctr"/>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Average Household Income</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$164,268 </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$137,088 </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$108,570 </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Median Household Income</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$103,702 </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$97,128 </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$78,859 </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cs typeface="Times New Roman" panose="02020603050405020304" pitchFamily="18" charset="0"/>
              </a:rPr>
              <a:t> </a:t>
            </a:r>
          </a:p>
          <a:p>
            <a:r>
              <a:rPr lang="en-US" altLang="en-US">
                <a:cs typeface="Times New Roman" panose="02020603050405020304" pitchFamily="18" charset="0"/>
              </a:rPr>
              <a:t> </a:t>
            </a:r>
          </a:p>
          <a:p>
            <a:pPr algn="ctr"/>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Population</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15,630</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109,659</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349,829</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Total Households</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6,025</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39,567</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130,273</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Pop. Density</a:t>
            </a:r>
            <a:r>
              <a:rPr lang="en-US" altLang="en-US" i="1">
                <a:solidFill>
                  <a:srgbClr val="333399"/>
                </a:solidFill>
                <a:latin typeface="Arial" panose="020B0604020202020204" pitchFamily="34" charset="0"/>
                <a:cs typeface="Arial" panose="020B0604020202020204" pitchFamily="34" charset="0"/>
              </a:rPr>
              <a:t> (per Sq. Mi.)</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4,975</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3,878</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4,454</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endParaRPr lang="en-US" altLang="en-US"/>
          </a:p>
        </p:txBody>
      </p:sp>
    </p:spTree>
    <p:extLst>
      <p:ext uri="{BB962C8B-B14F-4D97-AF65-F5344CB8AC3E}">
        <p14:creationId xmlns:p14="http://schemas.microsoft.com/office/powerpoint/2010/main" val="1259102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sz="2500">
                <a:solidFill>
                  <a:schemeClr val="tx1"/>
                </a:solidFill>
                <a:latin typeface="Times New Roman" panose="02020603050405020304" pitchFamily="18" charset="0"/>
              </a:defRPr>
            </a:lvl1pPr>
            <a:lvl2pPr marL="761672" indent="-292951">
              <a:defRPr sz="2500">
                <a:solidFill>
                  <a:schemeClr val="tx1"/>
                </a:solidFill>
                <a:latin typeface="Times New Roman" panose="02020603050405020304" pitchFamily="18" charset="0"/>
              </a:defRPr>
            </a:lvl2pPr>
            <a:lvl3pPr marL="1171804" indent="-234361">
              <a:defRPr sz="2500">
                <a:solidFill>
                  <a:schemeClr val="tx1"/>
                </a:solidFill>
                <a:latin typeface="Times New Roman" panose="02020603050405020304" pitchFamily="18" charset="0"/>
              </a:defRPr>
            </a:lvl3pPr>
            <a:lvl4pPr marL="1640525" indent="-234361">
              <a:defRPr sz="2500">
                <a:solidFill>
                  <a:schemeClr val="tx1"/>
                </a:solidFill>
                <a:latin typeface="Times New Roman" panose="02020603050405020304" pitchFamily="18" charset="0"/>
              </a:defRPr>
            </a:lvl4pPr>
            <a:lvl5pPr marL="2109246" indent="-234361">
              <a:defRPr sz="2500">
                <a:solidFill>
                  <a:schemeClr val="tx1"/>
                </a:solidFill>
                <a:latin typeface="Times New Roman" panose="02020603050405020304" pitchFamily="18" charset="0"/>
              </a:defRPr>
            </a:lvl5pPr>
            <a:lvl6pPr marL="2577968" indent="-234361" eaLnBrk="0" fontAlgn="base" hangingPunct="0">
              <a:spcBef>
                <a:spcPct val="0"/>
              </a:spcBef>
              <a:spcAft>
                <a:spcPct val="0"/>
              </a:spcAft>
              <a:defRPr sz="2500">
                <a:solidFill>
                  <a:schemeClr val="tx1"/>
                </a:solidFill>
                <a:latin typeface="Times New Roman" panose="02020603050405020304" pitchFamily="18" charset="0"/>
              </a:defRPr>
            </a:lvl6pPr>
            <a:lvl7pPr marL="3046689" indent="-234361" eaLnBrk="0" fontAlgn="base" hangingPunct="0">
              <a:spcBef>
                <a:spcPct val="0"/>
              </a:spcBef>
              <a:spcAft>
                <a:spcPct val="0"/>
              </a:spcAft>
              <a:defRPr sz="2500">
                <a:solidFill>
                  <a:schemeClr val="tx1"/>
                </a:solidFill>
                <a:latin typeface="Times New Roman" panose="02020603050405020304" pitchFamily="18" charset="0"/>
              </a:defRPr>
            </a:lvl7pPr>
            <a:lvl8pPr marL="3515411" indent="-234361" eaLnBrk="0" fontAlgn="base" hangingPunct="0">
              <a:spcBef>
                <a:spcPct val="0"/>
              </a:spcBef>
              <a:spcAft>
                <a:spcPct val="0"/>
              </a:spcAft>
              <a:defRPr sz="2500">
                <a:solidFill>
                  <a:schemeClr val="tx1"/>
                </a:solidFill>
                <a:latin typeface="Times New Roman" panose="02020603050405020304" pitchFamily="18" charset="0"/>
              </a:defRPr>
            </a:lvl8pPr>
            <a:lvl9pPr marL="3984132" indent="-234361" eaLnBrk="0" fontAlgn="base" hangingPunct="0">
              <a:spcBef>
                <a:spcPct val="0"/>
              </a:spcBef>
              <a:spcAft>
                <a:spcPct val="0"/>
              </a:spcAft>
              <a:defRPr sz="2500">
                <a:solidFill>
                  <a:schemeClr val="tx1"/>
                </a:solidFill>
                <a:latin typeface="Times New Roman" panose="02020603050405020304" pitchFamily="18" charset="0"/>
              </a:defRPr>
            </a:lvl9pPr>
          </a:lstStyle>
          <a:p>
            <a:fld id="{5A1CE168-CD0D-4406-ABA9-2D00FFB188C5}" type="slidenum">
              <a:rPr lang="en-US" altLang="en-US" sz="1200"/>
              <a:pPr/>
              <a:t>13</a:t>
            </a:fld>
            <a:endParaRPr lang="en-US" altLang="en-US" sz="1200"/>
          </a:p>
        </p:txBody>
      </p:sp>
      <p:sp>
        <p:nvSpPr>
          <p:cNvPr id="4099" name="Rectangle 1026"/>
          <p:cNvSpPr>
            <a:spLocks noGrp="1" noRot="1" noChangeAspect="1" noChangeArrowheads="1" noTextEdit="1"/>
          </p:cNvSpPr>
          <p:nvPr>
            <p:ph type="sldImg"/>
          </p:nvPr>
        </p:nvSpPr>
        <p:spPr>
          <a:ln/>
        </p:spPr>
      </p:sp>
      <p:sp>
        <p:nvSpPr>
          <p:cNvPr id="4100" name="Rectangle 1027"/>
          <p:cNvSpPr>
            <a:spLocks noGrp="1" noChangeArrowheads="1"/>
          </p:cNvSpPr>
          <p:nvPr>
            <p:ph type="body" idx="1"/>
          </p:nvPr>
        </p:nvSpPr>
        <p:spPr>
          <a:noFill/>
        </p:spPr>
        <p:txBody>
          <a:bodyPr/>
          <a:lstStyle/>
          <a:p>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b="1">
                <a:solidFill>
                  <a:srgbClr val="003366"/>
                </a:solidFill>
                <a:latin typeface="Arial" panose="020B0604020202020204" pitchFamily="34" charset="0"/>
                <a:cs typeface="Arial" panose="020B0604020202020204" pitchFamily="34" charset="0"/>
              </a:rPr>
              <a:t>Summary of 2005 Demographics</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cs typeface="Times New Roman" panose="02020603050405020304" pitchFamily="18" charset="0"/>
              </a:rPr>
              <a:t> </a:t>
            </a:r>
          </a:p>
          <a:p>
            <a:r>
              <a:rPr lang="en-US" altLang="en-US">
                <a:cs typeface="Times New Roman" panose="02020603050405020304" pitchFamily="18" charset="0"/>
              </a:rPr>
              <a:t> </a:t>
            </a:r>
          </a:p>
          <a:p>
            <a:pPr algn="ctr"/>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cs typeface="Times New Roman" panose="02020603050405020304" pitchFamily="18" charset="0"/>
              </a:rPr>
              <a:t> </a:t>
            </a:r>
          </a:p>
          <a:p>
            <a:r>
              <a:rPr lang="en-US" altLang="en-US">
                <a:cs typeface="Times New Roman" panose="02020603050405020304" pitchFamily="18" charset="0"/>
              </a:rPr>
              <a:t> </a:t>
            </a:r>
          </a:p>
          <a:p>
            <a:pPr algn="ctr"/>
            <a:r>
              <a:rPr lang="en-US" altLang="en-US">
                <a:solidFill>
                  <a:srgbClr val="003366"/>
                </a:solidFill>
                <a:latin typeface="Arial" panose="020B0604020202020204" pitchFamily="34" charset="0"/>
                <a:cs typeface="Arial" panose="020B0604020202020204" pitchFamily="34" charset="0"/>
              </a:rPr>
              <a:t>1-Mile Radius</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3-Mile Radius</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5-Mile Radius</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cs typeface="Times New Roman" panose="02020603050405020304" pitchFamily="18" charset="0"/>
              </a:rPr>
              <a:t> </a:t>
            </a:r>
          </a:p>
          <a:p>
            <a:r>
              <a:rPr lang="en-US" altLang="en-US">
                <a:cs typeface="Times New Roman" panose="02020603050405020304" pitchFamily="18" charset="0"/>
              </a:rPr>
              <a:t> </a:t>
            </a:r>
          </a:p>
          <a:p>
            <a:pPr algn="ctr"/>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Average Household Income</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$164,268 </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$137,088 </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$108,570 </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Median Household Income</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$103,702 </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$97,128 </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$78,859 </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cs typeface="Times New Roman" panose="02020603050405020304" pitchFamily="18" charset="0"/>
              </a:rPr>
              <a:t> </a:t>
            </a:r>
          </a:p>
          <a:p>
            <a:r>
              <a:rPr lang="en-US" altLang="en-US">
                <a:cs typeface="Times New Roman" panose="02020603050405020304" pitchFamily="18" charset="0"/>
              </a:rPr>
              <a:t> </a:t>
            </a:r>
          </a:p>
          <a:p>
            <a:pPr algn="ctr"/>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Population</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15,630</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109,659</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349,829</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Total Households</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6,025</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39,567</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130,273</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Pop. Density</a:t>
            </a:r>
            <a:r>
              <a:rPr lang="en-US" altLang="en-US" i="1">
                <a:solidFill>
                  <a:srgbClr val="003366"/>
                </a:solidFill>
                <a:latin typeface="Arial" panose="020B0604020202020204" pitchFamily="34" charset="0"/>
                <a:cs typeface="Arial" panose="020B0604020202020204" pitchFamily="34" charset="0"/>
              </a:rPr>
              <a:t> (per Sq. Mi.)</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4,975</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3,878</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4,454</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b="1">
                <a:solidFill>
                  <a:srgbClr val="333399"/>
                </a:solidFill>
                <a:latin typeface="Arial" panose="020B0604020202020204" pitchFamily="34" charset="0"/>
                <a:cs typeface="Arial" panose="020B0604020202020204" pitchFamily="34" charset="0"/>
              </a:rPr>
              <a:t>Summary of 2005 Demographics</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cs typeface="Times New Roman" panose="02020603050405020304" pitchFamily="18" charset="0"/>
              </a:rPr>
              <a:t> </a:t>
            </a:r>
          </a:p>
          <a:p>
            <a:r>
              <a:rPr lang="en-US" altLang="en-US">
                <a:cs typeface="Times New Roman" panose="02020603050405020304" pitchFamily="18" charset="0"/>
              </a:rPr>
              <a:t> </a:t>
            </a:r>
          </a:p>
          <a:p>
            <a:pPr algn="ctr"/>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cs typeface="Times New Roman" panose="02020603050405020304" pitchFamily="18" charset="0"/>
              </a:rPr>
              <a:t> </a:t>
            </a:r>
          </a:p>
          <a:p>
            <a:r>
              <a:rPr lang="en-US" altLang="en-US">
                <a:cs typeface="Times New Roman" panose="02020603050405020304" pitchFamily="18" charset="0"/>
              </a:rPr>
              <a:t> </a:t>
            </a:r>
          </a:p>
          <a:p>
            <a:pPr algn="ctr"/>
            <a:r>
              <a:rPr lang="en-US" altLang="en-US">
                <a:solidFill>
                  <a:srgbClr val="333399"/>
                </a:solidFill>
                <a:latin typeface="Arial" panose="020B0604020202020204" pitchFamily="34" charset="0"/>
                <a:cs typeface="Arial" panose="020B0604020202020204" pitchFamily="34" charset="0"/>
              </a:rPr>
              <a:t>1-Mile Radius</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3-Mile Radius</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5-Mile Radius</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cs typeface="Times New Roman" panose="02020603050405020304" pitchFamily="18" charset="0"/>
              </a:rPr>
              <a:t> </a:t>
            </a:r>
          </a:p>
          <a:p>
            <a:r>
              <a:rPr lang="en-US" altLang="en-US">
                <a:cs typeface="Times New Roman" panose="02020603050405020304" pitchFamily="18" charset="0"/>
              </a:rPr>
              <a:t> </a:t>
            </a:r>
          </a:p>
          <a:p>
            <a:pPr algn="ctr"/>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Average Household Income</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$164,268 </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$137,088 </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$108,570 </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Median Household Income</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$103,702 </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$97,128 </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$78,859 </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cs typeface="Times New Roman" panose="02020603050405020304" pitchFamily="18" charset="0"/>
              </a:rPr>
              <a:t> </a:t>
            </a:r>
          </a:p>
          <a:p>
            <a:r>
              <a:rPr lang="en-US" altLang="en-US">
                <a:cs typeface="Times New Roman" panose="02020603050405020304" pitchFamily="18" charset="0"/>
              </a:rPr>
              <a:t> </a:t>
            </a:r>
          </a:p>
          <a:p>
            <a:pPr algn="ctr"/>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Population</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15,630</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109,659</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349,829</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Total Households</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6,025</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39,567</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130,273</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Pop. Density</a:t>
            </a:r>
            <a:r>
              <a:rPr lang="en-US" altLang="en-US" i="1">
                <a:solidFill>
                  <a:srgbClr val="333399"/>
                </a:solidFill>
                <a:latin typeface="Arial" panose="020B0604020202020204" pitchFamily="34" charset="0"/>
                <a:cs typeface="Arial" panose="020B0604020202020204" pitchFamily="34" charset="0"/>
              </a:rPr>
              <a:t> (per Sq. Mi.)</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4,975</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3,878</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4,454</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333399"/>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pPr algn="ctr"/>
            <a:r>
              <a:rPr lang="en-US" altLang="en-US">
                <a:solidFill>
                  <a:srgbClr val="003366"/>
                </a:solidFill>
                <a:latin typeface="Arial" panose="020B0604020202020204" pitchFamily="34" charset="0"/>
                <a:cs typeface="Arial" panose="020B0604020202020204" pitchFamily="34" charset="0"/>
              </a:rPr>
              <a:t> </a:t>
            </a:r>
            <a:endParaRPr lang="en-US" altLang="en-US">
              <a:cs typeface="Times New Roman" panose="02020603050405020304" pitchFamily="18" charset="0"/>
            </a:endParaRPr>
          </a:p>
          <a:p>
            <a:endParaRPr lang="en-US" altLang="en-US"/>
          </a:p>
        </p:txBody>
      </p:sp>
    </p:spTree>
    <p:extLst>
      <p:ext uri="{BB962C8B-B14F-4D97-AF65-F5344CB8AC3E}">
        <p14:creationId xmlns:p14="http://schemas.microsoft.com/office/powerpoint/2010/main" val="2074116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5A4562-8E25-4891-B8E9-8C1D66DDA4F6}" type="slidenum">
              <a:rPr lang="en-US" smtClean="0"/>
              <a:t>2</a:t>
            </a:fld>
            <a:endParaRPr lang="en-US"/>
          </a:p>
        </p:txBody>
      </p:sp>
    </p:spTree>
    <p:extLst>
      <p:ext uri="{BB962C8B-B14F-4D97-AF65-F5344CB8AC3E}">
        <p14:creationId xmlns:p14="http://schemas.microsoft.com/office/powerpoint/2010/main" val="427807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E49AE-44AA-9BBB-1188-5DE3445DA9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20E3E2-0F5D-DE04-D035-75E42743D1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705094-284D-43E3-7C05-DD1EEF190F2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8FD6073-032D-FC1E-9CC9-2D2CF270DD90}"/>
              </a:ext>
            </a:extLst>
          </p:cNvPr>
          <p:cNvSpPr>
            <a:spLocks noGrp="1"/>
          </p:cNvSpPr>
          <p:nvPr>
            <p:ph type="sldNum" sz="quarter" idx="5"/>
          </p:nvPr>
        </p:nvSpPr>
        <p:spPr/>
        <p:txBody>
          <a:bodyPr/>
          <a:lstStyle/>
          <a:p>
            <a:fld id="{AE5A4562-8E25-4891-B8E9-8C1D66DDA4F6}" type="slidenum">
              <a:rPr lang="en-US" smtClean="0"/>
              <a:t>3</a:t>
            </a:fld>
            <a:endParaRPr lang="en-US"/>
          </a:p>
        </p:txBody>
      </p:sp>
    </p:spTree>
    <p:extLst>
      <p:ext uri="{BB962C8B-B14F-4D97-AF65-F5344CB8AC3E}">
        <p14:creationId xmlns:p14="http://schemas.microsoft.com/office/powerpoint/2010/main" val="2000489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09831-D4DC-D174-9851-DEBCA207D7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AA8F12-33C4-E925-4FEB-C5DA779F8D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6433A0-0A2E-262E-494B-EBAD38085D3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725EC48-E763-FBC6-B3EF-B0DD873728B7}"/>
              </a:ext>
            </a:extLst>
          </p:cNvPr>
          <p:cNvSpPr>
            <a:spLocks noGrp="1"/>
          </p:cNvSpPr>
          <p:nvPr>
            <p:ph type="sldNum" sz="quarter" idx="5"/>
          </p:nvPr>
        </p:nvSpPr>
        <p:spPr/>
        <p:txBody>
          <a:bodyPr/>
          <a:lstStyle/>
          <a:p>
            <a:fld id="{AE5A4562-8E25-4891-B8E9-8C1D66DDA4F6}" type="slidenum">
              <a:rPr lang="en-US" smtClean="0"/>
              <a:t>4</a:t>
            </a:fld>
            <a:endParaRPr lang="en-US"/>
          </a:p>
        </p:txBody>
      </p:sp>
    </p:spTree>
    <p:extLst>
      <p:ext uri="{BB962C8B-B14F-4D97-AF65-F5344CB8AC3E}">
        <p14:creationId xmlns:p14="http://schemas.microsoft.com/office/powerpoint/2010/main" val="721799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8BFD1-87F5-DC8B-BCAB-A3299361F1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646679-A569-93EB-0EE8-75B8706563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5921A4-6A83-F149-B922-41DC1A75331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DF2E949-6F12-3DB4-91C9-9B5787538E20}"/>
              </a:ext>
            </a:extLst>
          </p:cNvPr>
          <p:cNvSpPr>
            <a:spLocks noGrp="1"/>
          </p:cNvSpPr>
          <p:nvPr>
            <p:ph type="sldNum" sz="quarter" idx="5"/>
          </p:nvPr>
        </p:nvSpPr>
        <p:spPr/>
        <p:txBody>
          <a:bodyPr/>
          <a:lstStyle/>
          <a:p>
            <a:fld id="{AE5A4562-8E25-4891-B8E9-8C1D66DDA4F6}" type="slidenum">
              <a:rPr lang="en-US" smtClean="0"/>
              <a:t>5</a:t>
            </a:fld>
            <a:endParaRPr lang="en-US"/>
          </a:p>
        </p:txBody>
      </p:sp>
    </p:spTree>
    <p:extLst>
      <p:ext uri="{BB962C8B-B14F-4D97-AF65-F5344CB8AC3E}">
        <p14:creationId xmlns:p14="http://schemas.microsoft.com/office/powerpoint/2010/main" val="959763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9DDC2-5C3A-C176-6F86-C3D584AF98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F81271-F4B6-F76C-E750-F54EA1BF30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D13183-E3FA-6A45-67E4-740EAB25C5C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BFF6ED-1E3F-1F9B-4581-A2CB226C170D}"/>
              </a:ext>
            </a:extLst>
          </p:cNvPr>
          <p:cNvSpPr>
            <a:spLocks noGrp="1"/>
          </p:cNvSpPr>
          <p:nvPr>
            <p:ph type="sldNum" sz="quarter" idx="5"/>
          </p:nvPr>
        </p:nvSpPr>
        <p:spPr/>
        <p:txBody>
          <a:bodyPr/>
          <a:lstStyle/>
          <a:p>
            <a:fld id="{AE5A4562-8E25-4891-B8E9-8C1D66DDA4F6}" type="slidenum">
              <a:rPr lang="en-US" smtClean="0"/>
              <a:t>6</a:t>
            </a:fld>
            <a:endParaRPr lang="en-US"/>
          </a:p>
        </p:txBody>
      </p:sp>
    </p:spTree>
    <p:extLst>
      <p:ext uri="{BB962C8B-B14F-4D97-AF65-F5344CB8AC3E}">
        <p14:creationId xmlns:p14="http://schemas.microsoft.com/office/powerpoint/2010/main" val="2575024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CF2A7-18A5-28C9-9505-CB1BF788ED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99DD21-0E10-FE63-3E8B-EAFC20CFCC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B3D4D5-8831-96FA-4D53-BB27C872D74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CAC32EC-FD5F-57A3-6AE5-9D3082240D4C}"/>
              </a:ext>
            </a:extLst>
          </p:cNvPr>
          <p:cNvSpPr>
            <a:spLocks noGrp="1"/>
          </p:cNvSpPr>
          <p:nvPr>
            <p:ph type="sldNum" sz="quarter" idx="5"/>
          </p:nvPr>
        </p:nvSpPr>
        <p:spPr/>
        <p:txBody>
          <a:bodyPr/>
          <a:lstStyle/>
          <a:p>
            <a:fld id="{AE5A4562-8E25-4891-B8E9-8C1D66DDA4F6}" type="slidenum">
              <a:rPr lang="en-US" smtClean="0"/>
              <a:t>7</a:t>
            </a:fld>
            <a:endParaRPr lang="en-US"/>
          </a:p>
        </p:txBody>
      </p:sp>
    </p:spTree>
    <p:extLst>
      <p:ext uri="{BB962C8B-B14F-4D97-AF65-F5344CB8AC3E}">
        <p14:creationId xmlns:p14="http://schemas.microsoft.com/office/powerpoint/2010/main" val="965452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43862-3F77-7867-12DF-0C6C1AD613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372403-6FCA-0E40-54E0-F4A424111D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0F06A7-5FA2-3274-CDEC-7A32F78A616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F9D4F06-E0C9-30F9-33A7-D82F7D6A4CF1}"/>
              </a:ext>
            </a:extLst>
          </p:cNvPr>
          <p:cNvSpPr>
            <a:spLocks noGrp="1"/>
          </p:cNvSpPr>
          <p:nvPr>
            <p:ph type="sldNum" sz="quarter" idx="5"/>
          </p:nvPr>
        </p:nvSpPr>
        <p:spPr/>
        <p:txBody>
          <a:bodyPr/>
          <a:lstStyle/>
          <a:p>
            <a:fld id="{AE5A4562-8E25-4891-B8E9-8C1D66DDA4F6}" type="slidenum">
              <a:rPr lang="en-US" smtClean="0"/>
              <a:t>8</a:t>
            </a:fld>
            <a:endParaRPr lang="en-US"/>
          </a:p>
        </p:txBody>
      </p:sp>
    </p:spTree>
    <p:extLst>
      <p:ext uri="{BB962C8B-B14F-4D97-AF65-F5344CB8AC3E}">
        <p14:creationId xmlns:p14="http://schemas.microsoft.com/office/powerpoint/2010/main" val="749648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71C30-2799-A39B-D687-60D9783635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72858D-5EBE-F2DC-84E1-14B687DAD4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C957E5-01BD-D165-6F58-B568D77235D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E7B3018-3381-9397-DE50-29C65F92F604}"/>
              </a:ext>
            </a:extLst>
          </p:cNvPr>
          <p:cNvSpPr>
            <a:spLocks noGrp="1"/>
          </p:cNvSpPr>
          <p:nvPr>
            <p:ph type="sldNum" sz="quarter" idx="5"/>
          </p:nvPr>
        </p:nvSpPr>
        <p:spPr/>
        <p:txBody>
          <a:bodyPr/>
          <a:lstStyle/>
          <a:p>
            <a:fld id="{AE5A4562-8E25-4891-B8E9-8C1D66DDA4F6}" type="slidenum">
              <a:rPr lang="en-US" smtClean="0"/>
              <a:t>9</a:t>
            </a:fld>
            <a:endParaRPr lang="en-US"/>
          </a:p>
        </p:txBody>
      </p:sp>
    </p:spTree>
    <p:extLst>
      <p:ext uri="{BB962C8B-B14F-4D97-AF65-F5344CB8AC3E}">
        <p14:creationId xmlns:p14="http://schemas.microsoft.com/office/powerpoint/2010/main" val="1773561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B3AA551-3FC8-4F81-9CDB-CB03D8383941}"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69207B-89F6-4D8D-885E-2437E3B55C6B}" type="slidenum">
              <a:rPr lang="en-US" smtClean="0"/>
              <a:t>‹#›</a:t>
            </a:fld>
            <a:endParaRPr lang="en-US"/>
          </a:p>
        </p:txBody>
      </p:sp>
    </p:spTree>
    <p:extLst>
      <p:ext uri="{BB962C8B-B14F-4D97-AF65-F5344CB8AC3E}">
        <p14:creationId xmlns:p14="http://schemas.microsoft.com/office/powerpoint/2010/main" val="3620986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3AA551-3FC8-4F81-9CDB-CB03D8383941}"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69207B-89F6-4D8D-885E-2437E3B55C6B}" type="slidenum">
              <a:rPr lang="en-US" smtClean="0"/>
              <a:t>‹#›</a:t>
            </a:fld>
            <a:endParaRPr lang="en-US"/>
          </a:p>
        </p:txBody>
      </p:sp>
    </p:spTree>
    <p:extLst>
      <p:ext uri="{BB962C8B-B14F-4D97-AF65-F5344CB8AC3E}">
        <p14:creationId xmlns:p14="http://schemas.microsoft.com/office/powerpoint/2010/main" val="1451544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3AA551-3FC8-4F81-9CDB-CB03D8383941}"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69207B-89F6-4D8D-885E-2437E3B55C6B}" type="slidenum">
              <a:rPr lang="en-US" smtClean="0"/>
              <a:t>‹#›</a:t>
            </a:fld>
            <a:endParaRPr lang="en-US"/>
          </a:p>
        </p:txBody>
      </p:sp>
    </p:spTree>
    <p:extLst>
      <p:ext uri="{BB962C8B-B14F-4D97-AF65-F5344CB8AC3E}">
        <p14:creationId xmlns:p14="http://schemas.microsoft.com/office/powerpoint/2010/main" val="3183668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3AA551-3FC8-4F81-9CDB-CB03D8383941}"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69207B-89F6-4D8D-885E-2437E3B55C6B}" type="slidenum">
              <a:rPr lang="en-US" smtClean="0"/>
              <a:t>‹#›</a:t>
            </a:fld>
            <a:endParaRPr lang="en-US"/>
          </a:p>
        </p:txBody>
      </p:sp>
    </p:spTree>
    <p:extLst>
      <p:ext uri="{BB962C8B-B14F-4D97-AF65-F5344CB8AC3E}">
        <p14:creationId xmlns:p14="http://schemas.microsoft.com/office/powerpoint/2010/main" val="729249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3AA551-3FC8-4F81-9CDB-CB03D8383941}"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69207B-89F6-4D8D-885E-2437E3B55C6B}" type="slidenum">
              <a:rPr lang="en-US" smtClean="0"/>
              <a:t>‹#›</a:t>
            </a:fld>
            <a:endParaRPr lang="en-US"/>
          </a:p>
        </p:txBody>
      </p:sp>
    </p:spTree>
    <p:extLst>
      <p:ext uri="{BB962C8B-B14F-4D97-AF65-F5344CB8AC3E}">
        <p14:creationId xmlns:p14="http://schemas.microsoft.com/office/powerpoint/2010/main" val="145009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B3AA551-3FC8-4F81-9CDB-CB03D8383941}" type="datetimeFigureOut">
              <a:rPr lang="en-US" smtClean="0"/>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69207B-89F6-4D8D-885E-2437E3B55C6B}" type="slidenum">
              <a:rPr lang="en-US" smtClean="0"/>
              <a:t>‹#›</a:t>
            </a:fld>
            <a:endParaRPr lang="en-US"/>
          </a:p>
        </p:txBody>
      </p:sp>
    </p:spTree>
    <p:extLst>
      <p:ext uri="{BB962C8B-B14F-4D97-AF65-F5344CB8AC3E}">
        <p14:creationId xmlns:p14="http://schemas.microsoft.com/office/powerpoint/2010/main" val="2331989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B3AA551-3FC8-4F81-9CDB-CB03D8383941}" type="datetimeFigureOut">
              <a:rPr lang="en-US" smtClean="0"/>
              <a:t>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69207B-89F6-4D8D-885E-2437E3B55C6B}" type="slidenum">
              <a:rPr lang="en-US" smtClean="0"/>
              <a:t>‹#›</a:t>
            </a:fld>
            <a:endParaRPr lang="en-US"/>
          </a:p>
        </p:txBody>
      </p:sp>
    </p:spTree>
    <p:extLst>
      <p:ext uri="{BB962C8B-B14F-4D97-AF65-F5344CB8AC3E}">
        <p14:creationId xmlns:p14="http://schemas.microsoft.com/office/powerpoint/2010/main" val="2388995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3AA551-3FC8-4F81-9CDB-CB03D8383941}" type="datetimeFigureOut">
              <a:rPr lang="en-US" smtClean="0"/>
              <a:t>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69207B-89F6-4D8D-885E-2437E3B55C6B}" type="slidenum">
              <a:rPr lang="en-US" smtClean="0"/>
              <a:t>‹#›</a:t>
            </a:fld>
            <a:endParaRPr lang="en-US"/>
          </a:p>
        </p:txBody>
      </p:sp>
    </p:spTree>
    <p:extLst>
      <p:ext uri="{BB962C8B-B14F-4D97-AF65-F5344CB8AC3E}">
        <p14:creationId xmlns:p14="http://schemas.microsoft.com/office/powerpoint/2010/main" val="4238029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3AA551-3FC8-4F81-9CDB-CB03D8383941}" type="datetimeFigureOut">
              <a:rPr lang="en-US" smtClean="0"/>
              <a:t>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69207B-89F6-4D8D-885E-2437E3B55C6B}" type="slidenum">
              <a:rPr lang="en-US" smtClean="0"/>
              <a:t>‹#›</a:t>
            </a:fld>
            <a:endParaRPr lang="en-US"/>
          </a:p>
        </p:txBody>
      </p:sp>
    </p:spTree>
    <p:extLst>
      <p:ext uri="{BB962C8B-B14F-4D97-AF65-F5344CB8AC3E}">
        <p14:creationId xmlns:p14="http://schemas.microsoft.com/office/powerpoint/2010/main" val="986424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B3AA551-3FC8-4F81-9CDB-CB03D8383941}" type="datetimeFigureOut">
              <a:rPr lang="en-US" smtClean="0"/>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69207B-89F6-4D8D-885E-2437E3B55C6B}" type="slidenum">
              <a:rPr lang="en-US" smtClean="0"/>
              <a:t>‹#›</a:t>
            </a:fld>
            <a:endParaRPr lang="en-US"/>
          </a:p>
        </p:txBody>
      </p:sp>
    </p:spTree>
    <p:extLst>
      <p:ext uri="{BB962C8B-B14F-4D97-AF65-F5344CB8AC3E}">
        <p14:creationId xmlns:p14="http://schemas.microsoft.com/office/powerpoint/2010/main" val="2388453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B3AA551-3FC8-4F81-9CDB-CB03D8383941}" type="datetimeFigureOut">
              <a:rPr lang="en-US" smtClean="0"/>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69207B-89F6-4D8D-885E-2437E3B55C6B}" type="slidenum">
              <a:rPr lang="en-US" smtClean="0"/>
              <a:t>‹#›</a:t>
            </a:fld>
            <a:endParaRPr lang="en-US"/>
          </a:p>
        </p:txBody>
      </p:sp>
    </p:spTree>
    <p:extLst>
      <p:ext uri="{BB962C8B-B14F-4D97-AF65-F5344CB8AC3E}">
        <p14:creationId xmlns:p14="http://schemas.microsoft.com/office/powerpoint/2010/main" val="2223560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3AA551-3FC8-4F81-9CDB-CB03D8383941}" type="datetimeFigureOut">
              <a:rPr lang="en-US" smtClean="0"/>
              <a:t>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69207B-89F6-4D8D-885E-2437E3B55C6B}" type="slidenum">
              <a:rPr lang="en-US" smtClean="0"/>
              <a:t>‹#›</a:t>
            </a:fld>
            <a:endParaRPr lang="en-US"/>
          </a:p>
        </p:txBody>
      </p:sp>
    </p:spTree>
    <p:extLst>
      <p:ext uri="{BB962C8B-B14F-4D97-AF65-F5344CB8AC3E}">
        <p14:creationId xmlns:p14="http://schemas.microsoft.com/office/powerpoint/2010/main" val="37108643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alec@admiralrealestate.com" TargetMode="External"/><Relationship Id="rId3" Type="http://schemas.openxmlformats.org/officeDocument/2006/relationships/image" Target="../media/image1.png"/><Relationship Id="rId7" Type="http://schemas.openxmlformats.org/officeDocument/2006/relationships/hyperlink" Target="914-779-8200" TargetMode="External"/><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4.jpeg"/><Relationship Id="rId4" Type="http://schemas.microsoft.com/office/2007/relationships/hdphoto" Target="../media/hdphoto1.wdp"/><Relationship Id="rId9" Type="http://schemas.openxmlformats.org/officeDocument/2006/relationships/hyperlink" Target="https://admiralrealestate.com/?utm_source=TOP-LOGO-&amp;utm=101-s-bedford-rd-mt-kisco-sale"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13.wdp"/></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png"/><Relationship Id="rId4" Type="http://schemas.microsoft.com/office/2007/relationships/hdphoto" Target="../media/hdphoto14.wdp"/></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6.jpg"/><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0.jpg"/><Relationship Id="rId7" Type="http://schemas.openxmlformats.org/officeDocument/2006/relationships/hyperlink" Target="https://admiralrealestate.com/?utm_source=TOP-LOGO-&amp;utm=101-s-bedford-rd-mt-kisco-sale" TargetMode="External"/><Relationship Id="rId2" Type="http://schemas.openxmlformats.org/officeDocument/2006/relationships/hyperlink" Target="https://admiralrealestate.com/property/41-armonk-road-mt-kisco-ny-10549/?utm_source=FLYER-&amp;utm_medium=PHOTO-&amp;utm_campaign=41-Armonk-Rd-Lease" TargetMode="Externa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mailto:ALEC@ADMIRALREALESTATE.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2.png"/><Relationship Id="rId10" Type="http://schemas.microsoft.com/office/2007/relationships/hdphoto" Target="../media/hdphoto7.wdp"/><Relationship Id="rId4" Type="http://schemas.microsoft.com/office/2007/relationships/hdphoto" Target="../media/hdphoto5.wdp"/><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16.pn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1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65D2D-A071-1124-5D53-288E023918D6}"/>
            </a:ext>
          </a:extLst>
        </p:cNvPr>
        <p:cNvGrpSpPr/>
        <p:nvPr/>
      </p:nvGrpSpPr>
      <p:grpSpPr>
        <a:xfrm>
          <a:off x="0" y="0"/>
          <a:ext cx="0" cy="0"/>
          <a:chOff x="0" y="0"/>
          <a:chExt cx="0" cy="0"/>
        </a:xfrm>
      </p:grpSpPr>
      <p:pic>
        <p:nvPicPr>
          <p:cNvPr id="5" name="Picture 4" descr="A building with a parking lot&#10;&#10;Description automatically generated">
            <a:extLst>
              <a:ext uri="{FF2B5EF4-FFF2-40B4-BE49-F238E27FC236}">
                <a16:creationId xmlns:a16="http://schemas.microsoft.com/office/drawing/2014/main" id="{281CBD77-16AB-49FB-8E39-FE3A78123586}"/>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4651" t="16473" r="2325" b="-368"/>
          <a:stretch/>
        </p:blipFill>
        <p:spPr>
          <a:xfrm>
            <a:off x="0" y="381000"/>
            <a:ext cx="9144000" cy="5497637"/>
          </a:xfrm>
          <a:prstGeom prst="rect">
            <a:avLst/>
          </a:prstGeom>
        </p:spPr>
      </p:pic>
      <p:sp>
        <p:nvSpPr>
          <p:cNvPr id="13" name="Rectangle 4">
            <a:extLst>
              <a:ext uri="{FF2B5EF4-FFF2-40B4-BE49-F238E27FC236}">
                <a16:creationId xmlns:a16="http://schemas.microsoft.com/office/drawing/2014/main" id="{73A3E12D-5BFF-C95B-2D81-B7B6E3E4F4D3}"/>
              </a:ext>
            </a:extLst>
          </p:cNvPr>
          <p:cNvSpPr>
            <a:spLocks noChangeArrowheads="1"/>
          </p:cNvSpPr>
          <p:nvPr/>
        </p:nvSpPr>
        <p:spPr bwMode="auto">
          <a:xfrm>
            <a:off x="6553199" y="4398951"/>
            <a:ext cx="2590801" cy="2154249"/>
          </a:xfrm>
          <a:prstGeom prst="rect">
            <a:avLst/>
          </a:prstGeom>
          <a:solidFill>
            <a:schemeClr val="bg1"/>
          </a:solidFill>
          <a:ln>
            <a:noFill/>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None/>
            </a:pPr>
            <a:endParaRPr lang="en-US" altLang="en-US" sz="1900" i="1" dirty="0">
              <a:solidFill>
                <a:schemeClr val="bg1"/>
              </a:solidFill>
              <a:latin typeface="Century Gothic" panose="020B0502020202020204" pitchFamily="34" charset="0"/>
              <a:ea typeface="Lato" panose="020F0502020204030203" pitchFamily="34" charset="0"/>
              <a:cs typeface="Lato" panose="020F0502020204030203" pitchFamily="34" charset="0"/>
            </a:endParaRPr>
          </a:p>
        </p:txBody>
      </p:sp>
      <p:sp>
        <p:nvSpPr>
          <p:cNvPr id="56" name="TextBox 55">
            <a:extLst>
              <a:ext uri="{FF2B5EF4-FFF2-40B4-BE49-F238E27FC236}">
                <a16:creationId xmlns:a16="http://schemas.microsoft.com/office/drawing/2014/main" id="{A50EE39E-4EDC-6515-FEC3-393DF934E978}"/>
              </a:ext>
            </a:extLst>
          </p:cNvPr>
          <p:cNvSpPr txBox="1"/>
          <p:nvPr/>
        </p:nvSpPr>
        <p:spPr>
          <a:xfrm>
            <a:off x="6548660" y="4419600"/>
            <a:ext cx="2595340" cy="1723549"/>
          </a:xfrm>
          <a:prstGeom prst="rect">
            <a:avLst/>
          </a:prstGeom>
          <a:solidFill>
            <a:srgbClr val="283762">
              <a:alpha val="75000"/>
            </a:srgbClr>
          </a:solidFill>
        </p:spPr>
        <p:txBody>
          <a:bodyPr wrap="square" rtlCol="0">
            <a:spAutoFit/>
          </a:bodyPr>
          <a:lstStyle/>
          <a:p>
            <a:pPr algn="ctr"/>
            <a:endParaRPr lang="en-US" sz="200" dirty="0">
              <a:solidFill>
                <a:schemeClr val="bg1"/>
              </a:solidFill>
              <a:latin typeface="Century Gothic" panose="020B0502020202020204" pitchFamily="34" charset="0"/>
            </a:endParaRPr>
          </a:p>
          <a:p>
            <a:pPr algn="ctr"/>
            <a:r>
              <a:rPr lang="en-US" sz="2000" dirty="0">
                <a:solidFill>
                  <a:schemeClr val="bg1"/>
                </a:solidFill>
                <a:latin typeface="Century Gothic" panose="020B0502020202020204" pitchFamily="34" charset="0"/>
              </a:rPr>
              <a:t>2,500 SF Total</a:t>
            </a:r>
          </a:p>
          <a:p>
            <a:pPr algn="ctr"/>
            <a:r>
              <a:rPr lang="en-US" sz="1600" dirty="0">
                <a:solidFill>
                  <a:schemeClr val="bg1"/>
                </a:solidFill>
                <a:latin typeface="Century Gothic" panose="020B0502020202020204" pitchFamily="34" charset="0"/>
              </a:rPr>
              <a:t>Divisible Variations</a:t>
            </a:r>
          </a:p>
          <a:p>
            <a:pPr algn="ctr"/>
            <a:r>
              <a:rPr lang="en-US" sz="1600" dirty="0">
                <a:solidFill>
                  <a:schemeClr val="bg1"/>
                </a:solidFill>
                <a:latin typeface="Century Gothic" panose="020B0502020202020204" pitchFamily="34" charset="0"/>
              </a:rPr>
              <a:t>550 SF, 850, SF, 1,100 SF</a:t>
            </a:r>
          </a:p>
          <a:p>
            <a:pPr algn="ctr"/>
            <a:endParaRPr lang="en-US" sz="1200" dirty="0">
              <a:solidFill>
                <a:schemeClr val="bg1"/>
              </a:solidFill>
              <a:latin typeface="Century Gothic" panose="020B0502020202020204" pitchFamily="34" charset="0"/>
            </a:endParaRPr>
          </a:p>
          <a:p>
            <a:pPr algn="ctr"/>
            <a:r>
              <a:rPr lang="en-US" sz="2000" dirty="0">
                <a:solidFill>
                  <a:schemeClr val="bg1"/>
                </a:solidFill>
                <a:latin typeface="Century Gothic" panose="020B0502020202020204" pitchFamily="34" charset="0"/>
              </a:rPr>
              <a:t>INQUIRE FOR PURCHASE PRICE</a:t>
            </a:r>
          </a:p>
        </p:txBody>
      </p:sp>
      <p:sp>
        <p:nvSpPr>
          <p:cNvPr id="2" name="Rectangle 245">
            <a:extLst>
              <a:ext uri="{FF2B5EF4-FFF2-40B4-BE49-F238E27FC236}">
                <a16:creationId xmlns:a16="http://schemas.microsoft.com/office/drawing/2014/main" id="{B96E2C17-9F9D-CD0B-43BE-6446A87E3DEC}"/>
              </a:ext>
            </a:extLst>
          </p:cNvPr>
          <p:cNvSpPr>
            <a:spLocks noChangeArrowheads="1"/>
          </p:cNvSpPr>
          <p:nvPr/>
        </p:nvSpPr>
        <p:spPr bwMode="auto">
          <a:xfrm>
            <a:off x="76200" y="381000"/>
            <a:ext cx="1841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i="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2" name="Rectangle 4">
            <a:extLst>
              <a:ext uri="{FF2B5EF4-FFF2-40B4-BE49-F238E27FC236}">
                <a16:creationId xmlns:a16="http://schemas.microsoft.com/office/drawing/2014/main" id="{EB0AEA09-384A-1155-9E3F-5ACAAD90EFBB}"/>
              </a:ext>
            </a:extLst>
          </p:cNvPr>
          <p:cNvSpPr>
            <a:spLocks noChangeArrowheads="1"/>
          </p:cNvSpPr>
          <p:nvPr/>
        </p:nvSpPr>
        <p:spPr bwMode="auto">
          <a:xfrm>
            <a:off x="0" y="0"/>
            <a:ext cx="5756638" cy="762945"/>
          </a:xfrm>
          <a:prstGeom prst="rect">
            <a:avLst/>
          </a:prstGeom>
          <a:solidFill>
            <a:srgbClr val="283762">
              <a:alpha val="75000"/>
            </a:srgbClr>
          </a:solidFill>
          <a:ln>
            <a:noFill/>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None/>
            </a:pPr>
            <a:endParaRPr lang="en-US" altLang="en-US" sz="1900" i="1" dirty="0">
              <a:solidFill>
                <a:schemeClr val="bg1"/>
              </a:solidFill>
              <a:latin typeface="Century Gothic" panose="020B0502020202020204" pitchFamily="34" charset="0"/>
              <a:ea typeface="Lato" panose="020F0502020204030203" pitchFamily="34" charset="0"/>
              <a:cs typeface="Lato" panose="020F0502020204030203" pitchFamily="34" charset="0"/>
            </a:endParaRPr>
          </a:p>
        </p:txBody>
      </p:sp>
      <p:sp>
        <p:nvSpPr>
          <p:cNvPr id="14" name="TextBox 13">
            <a:extLst>
              <a:ext uri="{FF2B5EF4-FFF2-40B4-BE49-F238E27FC236}">
                <a16:creationId xmlns:a16="http://schemas.microsoft.com/office/drawing/2014/main" id="{50350DD9-D884-267F-B88B-0B94925AEECE}"/>
              </a:ext>
            </a:extLst>
          </p:cNvPr>
          <p:cNvSpPr txBox="1"/>
          <p:nvPr/>
        </p:nvSpPr>
        <p:spPr>
          <a:xfrm>
            <a:off x="0" y="801469"/>
            <a:ext cx="5756638" cy="677108"/>
          </a:xfrm>
          <a:prstGeom prst="rect">
            <a:avLst/>
          </a:prstGeom>
          <a:solidFill>
            <a:schemeClr val="bg1">
              <a:alpha val="75000"/>
            </a:schemeClr>
          </a:solidFill>
          <a:ln w="3175">
            <a:noFill/>
          </a:ln>
        </p:spPr>
        <p:txBody>
          <a:bodyPr wrap="square" rtlCol="0">
            <a:spAutoFit/>
          </a:bodyPr>
          <a:lstStyle/>
          <a:p>
            <a:pPr algn="ctr"/>
            <a:r>
              <a:rPr lang="en-US" altLang="en-US" sz="2000" b="1" dirty="0">
                <a:solidFill>
                  <a:srgbClr val="2626A4"/>
                </a:solidFill>
                <a:latin typeface="Century Gothic" panose="020B0502020202020204" pitchFamily="34" charset="0"/>
                <a:ea typeface="Lato" panose="020F0502020204030203" pitchFamily="34" charset="0"/>
                <a:cs typeface="Lato" panose="020F0502020204030203" pitchFamily="34" charset="0"/>
              </a:rPr>
              <a:t>FULLY BUILT-OUT MODERN DENTAL OFFICE</a:t>
            </a:r>
          </a:p>
          <a:p>
            <a:pPr algn="ctr"/>
            <a:r>
              <a:rPr lang="en-US" altLang="en-US" dirty="0">
                <a:solidFill>
                  <a:srgbClr val="283762"/>
                </a:solidFill>
                <a:latin typeface="Century Gothic" panose="020B0502020202020204" pitchFamily="34" charset="0"/>
                <a:ea typeface="Lato" panose="020F0502020204030203" pitchFamily="34" charset="0"/>
                <a:cs typeface="Lato" panose="020F0502020204030203" pitchFamily="34" charset="0"/>
              </a:rPr>
              <a:t>101 S. Bedford Rd, Mount Kisco, NY 10549</a:t>
            </a:r>
          </a:p>
        </p:txBody>
      </p:sp>
      <p:sp>
        <p:nvSpPr>
          <p:cNvPr id="28" name="TextBox 27">
            <a:extLst>
              <a:ext uri="{FF2B5EF4-FFF2-40B4-BE49-F238E27FC236}">
                <a16:creationId xmlns:a16="http://schemas.microsoft.com/office/drawing/2014/main" id="{A9C778E1-77A4-E340-3FC9-8F72B40AC33F}"/>
              </a:ext>
            </a:extLst>
          </p:cNvPr>
          <p:cNvSpPr txBox="1"/>
          <p:nvPr/>
        </p:nvSpPr>
        <p:spPr>
          <a:xfrm>
            <a:off x="58844" y="0"/>
            <a:ext cx="5756638" cy="769441"/>
          </a:xfrm>
          <a:prstGeom prst="rect">
            <a:avLst/>
          </a:prstGeom>
          <a:noFill/>
          <a:ln w="3175">
            <a:noFill/>
          </a:ln>
        </p:spPr>
        <p:txBody>
          <a:bodyPr wrap="square" rtlCol="0">
            <a:spAutoFit/>
          </a:bodyPr>
          <a:lstStyle/>
          <a:p>
            <a:r>
              <a:rPr lang="en-US" sz="2400" b="1" dirty="0">
                <a:solidFill>
                  <a:schemeClr val="bg1"/>
                </a:solidFill>
                <a:latin typeface="Century Gothic" panose="020B0502020202020204" pitchFamily="34" charset="0"/>
                <a:ea typeface="Lato" panose="020F0502020204030203" pitchFamily="34" charset="0"/>
                <a:cs typeface="Lato" panose="020F0502020204030203" pitchFamily="34" charset="0"/>
              </a:rPr>
              <a:t>FOR SALE:  </a:t>
            </a:r>
            <a:r>
              <a:rPr lang="en-US" sz="2000" dirty="0">
                <a:solidFill>
                  <a:schemeClr val="bg1"/>
                </a:solidFill>
                <a:latin typeface="Century Gothic" panose="020B0502020202020204" pitchFamily="34" charset="0"/>
                <a:ea typeface="Lato" panose="020F0502020204030203" pitchFamily="34" charset="0"/>
                <a:cs typeface="Lato" panose="020F0502020204030203" pitchFamily="34" charset="0"/>
              </a:rPr>
              <a:t>Mount Kisco Office/Medical Condominium on Busy South Bedford Road</a:t>
            </a:r>
            <a:endParaRPr lang="en-US" sz="2900" dirty="0">
              <a:solidFill>
                <a:schemeClr val="bg1"/>
              </a:solidFill>
              <a:latin typeface="Century Gothic" panose="020B0502020202020204" pitchFamily="34" charset="0"/>
            </a:endParaRPr>
          </a:p>
        </p:txBody>
      </p:sp>
      <p:pic>
        <p:nvPicPr>
          <p:cNvPr id="29" name="Picture 28" descr="A white text on a black background&#10;&#10;Description automatically generated">
            <a:extLst>
              <a:ext uri="{FF2B5EF4-FFF2-40B4-BE49-F238E27FC236}">
                <a16:creationId xmlns:a16="http://schemas.microsoft.com/office/drawing/2014/main" id="{9ACDAC13-84D8-2EA3-2AB7-C137661118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846" y="6394509"/>
            <a:ext cx="1344400" cy="403203"/>
          </a:xfrm>
          <a:prstGeom prst="rect">
            <a:avLst/>
          </a:prstGeom>
        </p:spPr>
      </p:pic>
      <p:pic>
        <p:nvPicPr>
          <p:cNvPr id="31" name="Picture 30">
            <a:extLst>
              <a:ext uri="{FF2B5EF4-FFF2-40B4-BE49-F238E27FC236}">
                <a16:creationId xmlns:a16="http://schemas.microsoft.com/office/drawing/2014/main" id="{5DE2A67D-0AAA-CC8B-771D-E918EE037F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760" t="-1059" r="32365" b="43974"/>
          <a:stretch/>
        </p:blipFill>
        <p:spPr>
          <a:xfrm>
            <a:off x="8697446" y="6427904"/>
            <a:ext cx="370354" cy="353896"/>
          </a:xfrm>
          <a:prstGeom prst="rect">
            <a:avLst/>
          </a:prstGeom>
        </p:spPr>
      </p:pic>
      <p:grpSp>
        <p:nvGrpSpPr>
          <p:cNvPr id="15" name="Group 14">
            <a:extLst>
              <a:ext uri="{FF2B5EF4-FFF2-40B4-BE49-F238E27FC236}">
                <a16:creationId xmlns:a16="http://schemas.microsoft.com/office/drawing/2014/main" id="{47D0E3AE-A74D-72F5-F0CF-2BB6820F8D36}"/>
              </a:ext>
            </a:extLst>
          </p:cNvPr>
          <p:cNvGrpSpPr/>
          <p:nvPr/>
        </p:nvGrpSpPr>
        <p:grpSpPr>
          <a:xfrm>
            <a:off x="0" y="6187523"/>
            <a:ext cx="9148538" cy="484298"/>
            <a:chOff x="0" y="6187523"/>
            <a:chExt cx="9148538" cy="484298"/>
          </a:xfrm>
        </p:grpSpPr>
        <p:sp>
          <p:nvSpPr>
            <p:cNvPr id="72" name="Rectangle 4">
              <a:extLst>
                <a:ext uri="{FF2B5EF4-FFF2-40B4-BE49-F238E27FC236}">
                  <a16:creationId xmlns:a16="http://schemas.microsoft.com/office/drawing/2014/main" id="{19FB8985-A2DF-E53E-4201-E04E7E43C8FE}"/>
                </a:ext>
              </a:extLst>
            </p:cNvPr>
            <p:cNvSpPr>
              <a:spLocks noChangeArrowheads="1"/>
            </p:cNvSpPr>
            <p:nvPr/>
          </p:nvSpPr>
          <p:spPr bwMode="auto">
            <a:xfrm>
              <a:off x="0" y="6187523"/>
              <a:ext cx="9148538" cy="484298"/>
            </a:xfrm>
            <a:prstGeom prst="rect">
              <a:avLst/>
            </a:prstGeom>
            <a:solidFill>
              <a:srgbClr val="283762">
                <a:alpha val="75000"/>
              </a:srgbClr>
            </a:solidFill>
            <a:ln>
              <a:noFill/>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latin typeface="Lato" panose="020F0502020204030203" pitchFamily="34" charset="0"/>
                <a:ea typeface="Lato" panose="020F0502020204030203" pitchFamily="34" charset="0"/>
                <a:cs typeface="Lato" panose="020F0502020204030203" pitchFamily="34" charset="0"/>
              </a:endParaRPr>
            </a:p>
          </p:txBody>
        </p:sp>
        <p:sp>
          <p:nvSpPr>
            <p:cNvPr id="73" name="Rectangle 72">
              <a:extLst>
                <a:ext uri="{FF2B5EF4-FFF2-40B4-BE49-F238E27FC236}">
                  <a16:creationId xmlns:a16="http://schemas.microsoft.com/office/drawing/2014/main" id="{52947AE6-4D45-0C46-D829-3A79104D0DE1}"/>
                </a:ext>
              </a:extLst>
            </p:cNvPr>
            <p:cNvSpPr/>
            <p:nvPr/>
          </p:nvSpPr>
          <p:spPr>
            <a:xfrm>
              <a:off x="8322740" y="6287106"/>
              <a:ext cx="753732" cy="338554"/>
            </a:xfrm>
            <a:prstGeom prst="rect">
              <a:avLst/>
            </a:prstGeom>
          </p:spPr>
          <p:txBody>
            <a:bodyPr wrap="none">
              <a:spAutoFit/>
            </a:bodyPr>
            <a:lstStyle/>
            <a:p>
              <a:pPr algn="ctr">
                <a:defRPr/>
              </a:pPr>
              <a:r>
                <a:rPr lang="en-US" sz="800" dirty="0">
                  <a:solidFill>
                    <a:schemeClr val="bg1"/>
                  </a:solidFill>
                  <a:latin typeface="Century Gothic" panose="020B0502020202020204" pitchFamily="34" charset="0"/>
                  <a:ea typeface="Lato" panose="020F0502020204030203" pitchFamily="34" charset="0"/>
                  <a:cs typeface="Lato" panose="020F0502020204030203" pitchFamily="34" charset="0"/>
                </a:rPr>
                <a:t>BROKERS</a:t>
              </a:r>
            </a:p>
            <a:p>
              <a:pPr algn="ctr">
                <a:defRPr/>
              </a:pPr>
              <a:r>
                <a:rPr lang="en-US" sz="800" dirty="0">
                  <a:solidFill>
                    <a:schemeClr val="bg1"/>
                  </a:solidFill>
                  <a:latin typeface="Century Gothic" panose="020B0502020202020204" pitchFamily="34" charset="0"/>
                  <a:ea typeface="Lato" panose="020F0502020204030203" pitchFamily="34" charset="0"/>
                  <a:cs typeface="Lato" panose="020F0502020204030203" pitchFamily="34" charset="0"/>
                </a:rPr>
                <a:t>PROTECTED</a:t>
              </a:r>
            </a:p>
          </p:txBody>
        </p:sp>
        <p:sp>
          <p:nvSpPr>
            <p:cNvPr id="74" name="Text Box 380">
              <a:extLst>
                <a:ext uri="{FF2B5EF4-FFF2-40B4-BE49-F238E27FC236}">
                  <a16:creationId xmlns:a16="http://schemas.microsoft.com/office/drawing/2014/main" id="{A1A46870-7B67-65F2-7626-6644BD2AC82D}"/>
                </a:ext>
              </a:extLst>
            </p:cNvPr>
            <p:cNvSpPr txBox="1">
              <a:spLocks noChangeArrowheads="1"/>
            </p:cNvSpPr>
            <p:nvPr/>
          </p:nvSpPr>
          <p:spPr bwMode="auto">
            <a:xfrm>
              <a:off x="385538" y="6214620"/>
              <a:ext cx="2057400" cy="43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9" tIns="45714" rIns="91429" bIns="45714">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None/>
              </a:pPr>
              <a:r>
                <a:rPr lang="en-US" altLang="en-US" sz="1100" dirty="0">
                  <a:solidFill>
                    <a:schemeClr val="bg1"/>
                  </a:solidFill>
                  <a:latin typeface="Century Gothic" panose="020B0502020202020204" pitchFamily="34" charset="0"/>
                  <a:ea typeface="Lato" panose="020F0502020204030203" pitchFamily="34" charset="0"/>
                  <a:cs typeface="Lato" panose="020F0502020204030203" pitchFamily="34" charset="0"/>
                </a:rPr>
                <a:t>CONTACT OWNER’S</a:t>
              </a:r>
            </a:p>
            <a:p>
              <a:pPr>
                <a:spcBef>
                  <a:spcPct val="0"/>
                </a:spcBef>
                <a:buNone/>
              </a:pPr>
              <a:r>
                <a:rPr lang="en-US" altLang="en-US" sz="1100" dirty="0">
                  <a:solidFill>
                    <a:schemeClr val="bg1"/>
                  </a:solidFill>
                  <a:latin typeface="Century Gothic" panose="020B0502020202020204" pitchFamily="34" charset="0"/>
                  <a:ea typeface="Lato" panose="020F0502020204030203" pitchFamily="34" charset="0"/>
                  <a:cs typeface="Lato" panose="020F0502020204030203" pitchFamily="34" charset="0"/>
                </a:rPr>
                <a:t>EXCLUSIVE AGENT:</a:t>
              </a:r>
            </a:p>
          </p:txBody>
        </p:sp>
        <p:sp>
          <p:nvSpPr>
            <p:cNvPr id="75" name="Text Box 380">
              <a:extLst>
                <a:ext uri="{FF2B5EF4-FFF2-40B4-BE49-F238E27FC236}">
                  <a16:creationId xmlns:a16="http://schemas.microsoft.com/office/drawing/2014/main" id="{A10D59A5-2038-7325-CFA7-65D30C0C6576}"/>
                </a:ext>
              </a:extLst>
            </p:cNvPr>
            <p:cNvSpPr txBox="1">
              <a:spLocks noChangeArrowheads="1"/>
            </p:cNvSpPr>
            <p:nvPr/>
          </p:nvSpPr>
          <p:spPr bwMode="auto">
            <a:xfrm>
              <a:off x="1828800" y="6268128"/>
              <a:ext cx="6781801" cy="307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9" tIns="45714" rIns="91429" bIns="45714">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spcAft>
                  <a:spcPts val="200"/>
                </a:spcAft>
                <a:buNone/>
              </a:pPr>
              <a:r>
                <a:rPr lang="en-US" altLang="en-US" sz="1400" dirty="0">
                  <a:solidFill>
                    <a:schemeClr val="bg1"/>
                  </a:solidFill>
                  <a:latin typeface="Century Gothic" panose="020B0502020202020204" pitchFamily="34" charset="0"/>
                  <a:ea typeface="Lato" panose="020F0502020204030203" pitchFamily="34" charset="0"/>
                  <a:cs typeface="Lato" panose="020F0502020204030203" pitchFamily="34" charset="0"/>
                </a:rPr>
                <a:t>    ALEC FREDERICO:   </a:t>
              </a:r>
              <a:r>
                <a:rPr lang="en-US" sz="1400" dirty="0">
                  <a:solidFill>
                    <a:schemeClr val="bg1"/>
                  </a:solidFill>
                  <a:latin typeface="Century Gothic" panose="020B0502020202020204" pitchFamily="34" charset="0"/>
                  <a:ea typeface="Lato" panose="020F0502020204030203" pitchFamily="34" charset="0"/>
                  <a:cs typeface="Lato" panose="020F0502020204030203" pitchFamily="34" charset="0"/>
                  <a:hlinkClick r:id="rId7" action="ppaction://hlinkfile">
                    <a:extLst>
                      <a:ext uri="{A12FA001-AC4F-418D-AE19-62706E023703}">
                        <ahyp:hlinkClr xmlns:ahyp="http://schemas.microsoft.com/office/drawing/2018/hyperlinkcolor" val="tx"/>
                      </a:ext>
                    </a:extLst>
                  </a:hlinkClick>
                </a:rPr>
                <a:t>914-779-8200</a:t>
              </a:r>
              <a:r>
                <a:rPr lang="en-US" sz="1400" dirty="0">
                  <a:solidFill>
                    <a:schemeClr val="bg1"/>
                  </a:solidFill>
                  <a:latin typeface="Century Gothic" panose="020B0502020202020204" pitchFamily="34" charset="0"/>
                  <a:ea typeface="Lato" panose="020F0502020204030203" pitchFamily="34" charset="0"/>
                  <a:cs typeface="Lato" panose="020F0502020204030203" pitchFamily="34" charset="0"/>
                </a:rPr>
                <a:t> </a:t>
              </a:r>
              <a:r>
                <a:rPr lang="en-US" altLang="en-US" sz="1400" dirty="0">
                  <a:solidFill>
                    <a:schemeClr val="bg1"/>
                  </a:solidFill>
                  <a:latin typeface="Century Gothic" panose="020B0502020202020204" pitchFamily="34" charset="0"/>
                  <a:ea typeface="Lato" panose="020F0502020204030203" pitchFamily="34" charset="0"/>
                  <a:cs typeface="Lato" panose="020F0502020204030203" pitchFamily="34" charset="0"/>
                </a:rPr>
                <a:t>x118    </a:t>
              </a:r>
              <a:r>
                <a:rPr lang="en-US" altLang="en-US" sz="1400" dirty="0">
                  <a:solidFill>
                    <a:schemeClr val="bg1"/>
                  </a:solidFill>
                  <a:latin typeface="Century Gothic" panose="020B0502020202020204" pitchFamily="34" charset="0"/>
                  <a:ea typeface="Lato" panose="020F0502020204030203" pitchFamily="34" charset="0"/>
                  <a:cs typeface="Lato" panose="020F0502020204030203" pitchFamily="34" charset="0"/>
                  <a:hlinkClick r:id="rId8">
                    <a:extLst>
                      <a:ext uri="{A12FA001-AC4F-418D-AE19-62706E023703}">
                        <ahyp:hlinkClr xmlns:ahyp="http://schemas.microsoft.com/office/drawing/2018/hyperlinkcolor" val="tx"/>
                      </a:ext>
                    </a:extLst>
                  </a:hlinkClick>
                </a:rPr>
                <a:t>alec@admiralrealestate.com  </a:t>
              </a:r>
              <a:endParaRPr lang="en-US" altLang="en-US" sz="1400" dirty="0">
                <a:solidFill>
                  <a:schemeClr val="bg1"/>
                </a:solidFill>
                <a:latin typeface="Century Gothic" panose="020B0502020202020204" pitchFamily="34" charset="0"/>
                <a:ea typeface="Lato" panose="020F0502020204030203" pitchFamily="34" charset="0"/>
                <a:cs typeface="Lato" panose="020F0502020204030203" pitchFamily="34" charset="0"/>
              </a:endParaRPr>
            </a:p>
          </p:txBody>
        </p:sp>
        <p:pic>
          <p:nvPicPr>
            <p:cNvPr id="76" name="Picture 75">
              <a:extLst>
                <a:ext uri="{FF2B5EF4-FFF2-40B4-BE49-F238E27FC236}">
                  <a16:creationId xmlns:a16="http://schemas.microsoft.com/office/drawing/2014/main" id="{12BAB689-51E1-F37D-9DEC-490AA396446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760" t="-1059" r="32365" b="43974"/>
            <a:stretch/>
          </p:blipFill>
          <p:spPr>
            <a:xfrm>
              <a:off x="70093" y="6285963"/>
              <a:ext cx="322922" cy="308572"/>
            </a:xfrm>
            <a:prstGeom prst="rect">
              <a:avLst/>
            </a:prstGeom>
          </p:spPr>
        </p:pic>
      </p:grpSp>
      <p:sp>
        <p:nvSpPr>
          <p:cNvPr id="77" name="Rectangle 378">
            <a:extLst>
              <a:ext uri="{FF2B5EF4-FFF2-40B4-BE49-F238E27FC236}">
                <a16:creationId xmlns:a16="http://schemas.microsoft.com/office/drawing/2014/main" id="{DC297554-C771-756A-5AA5-421EC34DDDB8}"/>
              </a:ext>
            </a:extLst>
          </p:cNvPr>
          <p:cNvSpPr>
            <a:spLocks noChangeArrowheads="1"/>
          </p:cNvSpPr>
          <p:nvPr/>
        </p:nvSpPr>
        <p:spPr bwMode="auto">
          <a:xfrm>
            <a:off x="0" y="6629400"/>
            <a:ext cx="9148538" cy="230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9" tIns="45714" rIns="91429" bIns="45714">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900" dirty="0">
                <a:solidFill>
                  <a:schemeClr val="accent1">
                    <a:lumMod val="50000"/>
                  </a:schemeClr>
                </a:solidFill>
                <a:latin typeface="Century Gothic" panose="020B0502020202020204" pitchFamily="34" charset="0"/>
                <a:ea typeface="Lato" panose="020F0502020204030203" pitchFamily="34" charset="0"/>
                <a:cs typeface="Lato" panose="020F0502020204030203" pitchFamily="34" charset="0"/>
              </a:rPr>
              <a:t>ADMIRAL REAL ESTATE SERVICES CORP.  </a:t>
            </a:r>
            <a:r>
              <a:rPr lang="en-US" altLang="en-US" sz="900" b="1" dirty="0">
                <a:solidFill>
                  <a:srgbClr val="F06522"/>
                </a:solidFill>
                <a:latin typeface="Century Gothic" panose="020B0502020202020204" pitchFamily="34" charset="0"/>
                <a:ea typeface="Lato" panose="020F0502020204030203" pitchFamily="34" charset="0"/>
                <a:cs typeface="Lato" panose="020F0502020204030203" pitchFamily="34" charset="0"/>
              </a:rPr>
              <a:t>|</a:t>
            </a:r>
            <a:r>
              <a:rPr lang="en-US" altLang="en-US" sz="900" dirty="0">
                <a:solidFill>
                  <a:schemeClr val="accent1">
                    <a:lumMod val="50000"/>
                  </a:schemeClr>
                </a:solidFill>
                <a:latin typeface="Century Gothic" panose="020B0502020202020204" pitchFamily="34" charset="0"/>
                <a:ea typeface="Lato" panose="020F0502020204030203" pitchFamily="34" charset="0"/>
                <a:cs typeface="Lato" panose="020F0502020204030203" pitchFamily="34" charset="0"/>
              </a:rPr>
              <a:t>  62 Pondfield Rd  Bronxville, NY 10708  </a:t>
            </a:r>
            <a:r>
              <a:rPr lang="en-US" altLang="en-US" sz="900" b="1" dirty="0">
                <a:solidFill>
                  <a:srgbClr val="F06522"/>
                </a:solidFill>
                <a:latin typeface="Century Gothic" panose="020B0502020202020204" pitchFamily="34" charset="0"/>
                <a:ea typeface="Lato" panose="020F0502020204030203" pitchFamily="34" charset="0"/>
                <a:cs typeface="Lato" panose="020F0502020204030203" pitchFamily="34" charset="0"/>
              </a:rPr>
              <a:t>|</a:t>
            </a:r>
            <a:r>
              <a:rPr lang="en-US" altLang="en-US" sz="900" dirty="0">
                <a:solidFill>
                  <a:schemeClr val="accent1">
                    <a:lumMod val="50000"/>
                  </a:schemeClr>
                </a:solidFill>
                <a:latin typeface="Century Gothic" panose="020B0502020202020204" pitchFamily="34" charset="0"/>
                <a:ea typeface="Lato" panose="020F0502020204030203" pitchFamily="34" charset="0"/>
                <a:cs typeface="Lato" panose="020F0502020204030203" pitchFamily="34" charset="0"/>
              </a:rPr>
              <a:t>  Jonathan H. Gordon, Corporate Broker  </a:t>
            </a:r>
            <a:r>
              <a:rPr lang="en-US" altLang="en-US" sz="900" b="1" dirty="0">
                <a:solidFill>
                  <a:srgbClr val="F06522"/>
                </a:solidFill>
                <a:latin typeface="Century Gothic" panose="020B0502020202020204" pitchFamily="34" charset="0"/>
                <a:ea typeface="Lato" panose="020F0502020204030203" pitchFamily="34" charset="0"/>
                <a:cs typeface="Lato" panose="020F0502020204030203" pitchFamily="34" charset="0"/>
              </a:rPr>
              <a:t>|</a:t>
            </a:r>
            <a:r>
              <a:rPr lang="en-US" altLang="en-US" sz="900" dirty="0">
                <a:solidFill>
                  <a:schemeClr val="accent1">
                    <a:lumMod val="50000"/>
                  </a:schemeClr>
                </a:solidFill>
                <a:latin typeface="Century Gothic" panose="020B0502020202020204" pitchFamily="34" charset="0"/>
                <a:ea typeface="Lato" panose="020F0502020204030203" pitchFamily="34" charset="0"/>
                <a:cs typeface="Lato" panose="020F0502020204030203" pitchFamily="34" charset="0"/>
              </a:rPr>
              <a:t>  admiralrealestate.com </a:t>
            </a:r>
          </a:p>
        </p:txBody>
      </p:sp>
      <p:sp>
        <p:nvSpPr>
          <p:cNvPr id="7" name="Rectangle: Rounded Corners 6">
            <a:extLst>
              <a:ext uri="{FF2B5EF4-FFF2-40B4-BE49-F238E27FC236}">
                <a16:creationId xmlns:a16="http://schemas.microsoft.com/office/drawing/2014/main" id="{6E0A41B7-8CAF-A11C-E6D3-7B5BFB03DF38}"/>
              </a:ext>
            </a:extLst>
          </p:cNvPr>
          <p:cNvSpPr/>
          <p:nvPr/>
        </p:nvSpPr>
        <p:spPr>
          <a:xfrm>
            <a:off x="4044533" y="4165763"/>
            <a:ext cx="2188856" cy="1847166"/>
          </a:xfrm>
          <a:prstGeom prst="roundRect">
            <a:avLst/>
          </a:prstGeom>
          <a:solidFill>
            <a:srgbClr val="FFC9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i="1" dirty="0">
                <a:solidFill>
                  <a:srgbClr val="2626A4"/>
                </a:solidFill>
                <a:latin typeface="Century Gothic" panose="020B0502020202020204" pitchFamily="34" charset="0"/>
              </a:rPr>
              <a:t>Excellent Location Near Numerous Medical Practices, CareMount Medical Group, Northern Westchester Hospital and Downtown Mount Kisco</a:t>
            </a:r>
          </a:p>
        </p:txBody>
      </p:sp>
      <p:cxnSp>
        <p:nvCxnSpPr>
          <p:cNvPr id="4" name="Straight Connector 3">
            <a:extLst>
              <a:ext uri="{FF2B5EF4-FFF2-40B4-BE49-F238E27FC236}">
                <a16:creationId xmlns:a16="http://schemas.microsoft.com/office/drawing/2014/main" id="{4997291F-1C10-C8A3-A58C-E195F3F6D8E9}"/>
              </a:ext>
            </a:extLst>
          </p:cNvPr>
          <p:cNvCxnSpPr>
            <a:cxnSpLocks/>
          </p:cNvCxnSpPr>
          <p:nvPr/>
        </p:nvCxnSpPr>
        <p:spPr>
          <a:xfrm>
            <a:off x="7050047" y="5063837"/>
            <a:ext cx="176324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hlinkClick r:id="rId9"/>
            <a:extLst>
              <a:ext uri="{FF2B5EF4-FFF2-40B4-BE49-F238E27FC236}">
                <a16:creationId xmlns:a16="http://schemas.microsoft.com/office/drawing/2014/main" id="{467566A5-A237-4882-E8B0-1FA7FE174B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80343" y="39329"/>
            <a:ext cx="2732950" cy="631624"/>
          </a:xfrm>
          <a:prstGeom prst="rect">
            <a:avLst/>
          </a:prstGeom>
        </p:spPr>
      </p:pic>
      <p:pic>
        <p:nvPicPr>
          <p:cNvPr id="6" name="Picture 5" descr="A dentist's office with a chair and a computer&#10;&#10;Description automatically generated">
            <a:extLst>
              <a:ext uri="{FF2B5EF4-FFF2-40B4-BE49-F238E27FC236}">
                <a16:creationId xmlns:a16="http://schemas.microsoft.com/office/drawing/2014/main" id="{A0AF2951-9DE3-D290-2A26-0A9BE19BF088}"/>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35000"/>
                    </a14:imgEffect>
                  </a14:imgLayer>
                </a14:imgProps>
              </a:ext>
              <a:ext uri="{28A0092B-C50C-407E-A947-70E740481C1C}">
                <a14:useLocalDpi xmlns:a14="http://schemas.microsoft.com/office/drawing/2010/main" val="0"/>
              </a:ext>
            </a:extLst>
          </a:blip>
          <a:srcRect b="5238"/>
          <a:stretch/>
        </p:blipFill>
        <p:spPr>
          <a:xfrm>
            <a:off x="-76200" y="3740283"/>
            <a:ext cx="3810000" cy="2406938"/>
          </a:xfrm>
          <a:prstGeom prst="rect">
            <a:avLst/>
          </a:prstGeom>
          <a:ln w="34925">
            <a:solidFill>
              <a:schemeClr val="bg1"/>
            </a:solidFill>
          </a:ln>
        </p:spPr>
      </p:pic>
    </p:spTree>
    <p:extLst>
      <p:ext uri="{BB962C8B-B14F-4D97-AF65-F5344CB8AC3E}">
        <p14:creationId xmlns:p14="http://schemas.microsoft.com/office/powerpoint/2010/main" val="343114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82B64-4CC7-1CB1-35E8-DB329E63F460}"/>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D96C23BB-3D0F-ED55-8D30-7CB5E76F5BD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0" y="1345474"/>
            <a:ext cx="9144000" cy="5207726"/>
          </a:xfrm>
          <a:prstGeom prst="rect">
            <a:avLst/>
          </a:prstGeom>
        </p:spPr>
      </p:pic>
      <p:sp>
        <p:nvSpPr>
          <p:cNvPr id="2" name="Rectangle 245">
            <a:extLst>
              <a:ext uri="{FF2B5EF4-FFF2-40B4-BE49-F238E27FC236}">
                <a16:creationId xmlns:a16="http://schemas.microsoft.com/office/drawing/2014/main" id="{E9FD320E-030F-EEE8-C697-D0F6CAAC97EE}"/>
              </a:ext>
            </a:extLst>
          </p:cNvPr>
          <p:cNvSpPr>
            <a:spLocks noChangeArrowheads="1"/>
          </p:cNvSpPr>
          <p:nvPr/>
        </p:nvSpPr>
        <p:spPr bwMode="auto">
          <a:xfrm>
            <a:off x="76200" y="381000"/>
            <a:ext cx="1841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i="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32" name="TextBox 31">
            <a:extLst>
              <a:ext uri="{FF2B5EF4-FFF2-40B4-BE49-F238E27FC236}">
                <a16:creationId xmlns:a16="http://schemas.microsoft.com/office/drawing/2014/main" id="{9E042669-E00C-B219-073A-A295DFB65D54}"/>
              </a:ext>
            </a:extLst>
          </p:cNvPr>
          <p:cNvSpPr txBox="1"/>
          <p:nvPr/>
        </p:nvSpPr>
        <p:spPr>
          <a:xfrm>
            <a:off x="152305" y="240268"/>
            <a:ext cx="5191769" cy="369332"/>
          </a:xfrm>
          <a:prstGeom prst="rect">
            <a:avLst/>
          </a:prstGeom>
          <a:noFill/>
          <a:ln w="3175">
            <a:noFill/>
          </a:ln>
        </p:spPr>
        <p:txBody>
          <a:bodyPr wrap="square" rtlCol="0">
            <a:spAutoFit/>
          </a:bodyPr>
          <a:lstStyle/>
          <a:p>
            <a:r>
              <a:rPr lang="en-US" dirty="0">
                <a:solidFill>
                  <a:srgbClr val="F06522"/>
                </a:solidFill>
                <a:latin typeface="Century Gothic" panose="020B0502020202020204" pitchFamily="34" charset="0"/>
                <a:ea typeface="Lato" panose="020F0502020204030203" pitchFamily="34" charset="0"/>
                <a:cs typeface="Lato" panose="020F0502020204030203" pitchFamily="34" charset="0"/>
              </a:rPr>
              <a:t>PARKING AERIAL</a:t>
            </a:r>
            <a:endParaRPr lang="en-US" dirty="0">
              <a:solidFill>
                <a:srgbClr val="F06522"/>
              </a:solidFill>
              <a:latin typeface="Century Gothic" panose="020B0502020202020204" pitchFamily="34" charset="0"/>
            </a:endParaRPr>
          </a:p>
        </p:txBody>
      </p:sp>
      <p:cxnSp>
        <p:nvCxnSpPr>
          <p:cNvPr id="34" name="Straight Connector 33">
            <a:extLst>
              <a:ext uri="{FF2B5EF4-FFF2-40B4-BE49-F238E27FC236}">
                <a16:creationId xmlns:a16="http://schemas.microsoft.com/office/drawing/2014/main" id="{F118D57F-CE9D-0774-FA91-691828E3AC76}"/>
              </a:ext>
            </a:extLst>
          </p:cNvPr>
          <p:cNvCxnSpPr>
            <a:cxnSpLocks/>
          </p:cNvCxnSpPr>
          <p:nvPr/>
        </p:nvCxnSpPr>
        <p:spPr>
          <a:xfrm>
            <a:off x="0" y="609600"/>
            <a:ext cx="9144000" cy="0"/>
          </a:xfrm>
          <a:prstGeom prst="line">
            <a:avLst/>
          </a:prstGeom>
          <a:noFill/>
          <a:ln w="38100">
            <a:solidFill>
              <a:srgbClr val="28376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FFE4001-E512-2C80-37A2-49FFA66C0D54}"/>
              </a:ext>
            </a:extLst>
          </p:cNvPr>
          <p:cNvSpPr txBox="1"/>
          <p:nvPr/>
        </p:nvSpPr>
        <p:spPr>
          <a:xfrm>
            <a:off x="5943602" y="246953"/>
            <a:ext cx="3089636" cy="461665"/>
          </a:xfrm>
          <a:prstGeom prst="rect">
            <a:avLst/>
          </a:prstGeom>
          <a:noFill/>
          <a:ln w="3175">
            <a:noFill/>
          </a:ln>
        </p:spPr>
        <p:txBody>
          <a:bodyPr wrap="square" rtlCol="0">
            <a:spAutoFit/>
          </a:bodyPr>
          <a:lstStyle/>
          <a:p>
            <a:pPr algn="r"/>
            <a:r>
              <a:rPr lang="en-US" sz="2400" b="1" dirty="0">
                <a:solidFill>
                  <a:schemeClr val="accent1">
                    <a:lumMod val="50000"/>
                  </a:schemeClr>
                </a:solidFill>
                <a:latin typeface="Century Gothic" panose="020B0502020202020204" pitchFamily="34" charset="0"/>
                <a:ea typeface="Lato" panose="020F0502020204030203" pitchFamily="34" charset="0"/>
                <a:cs typeface="Lato" panose="020F0502020204030203" pitchFamily="34" charset="0"/>
              </a:rPr>
              <a:t>MOUNT KISCO, NY</a:t>
            </a:r>
            <a:endParaRPr lang="en-US" sz="2400" b="1" dirty="0">
              <a:solidFill>
                <a:schemeClr val="accent1">
                  <a:lumMod val="50000"/>
                </a:schemeClr>
              </a:solidFill>
              <a:latin typeface="Century Gothic" panose="020B0502020202020204" pitchFamily="34" charset="0"/>
            </a:endParaRPr>
          </a:p>
        </p:txBody>
      </p:sp>
      <p:sp>
        <p:nvSpPr>
          <p:cNvPr id="11" name="TextBox 10">
            <a:extLst>
              <a:ext uri="{FF2B5EF4-FFF2-40B4-BE49-F238E27FC236}">
                <a16:creationId xmlns:a16="http://schemas.microsoft.com/office/drawing/2014/main" id="{F239FD5E-CFEA-9448-8712-849CFE28331C}"/>
              </a:ext>
            </a:extLst>
          </p:cNvPr>
          <p:cNvSpPr txBox="1"/>
          <p:nvPr/>
        </p:nvSpPr>
        <p:spPr>
          <a:xfrm>
            <a:off x="5943602" y="585412"/>
            <a:ext cx="3060872" cy="400110"/>
          </a:xfrm>
          <a:prstGeom prst="rect">
            <a:avLst/>
          </a:prstGeom>
          <a:noFill/>
          <a:ln w="3175">
            <a:noFill/>
          </a:ln>
        </p:spPr>
        <p:txBody>
          <a:bodyPr wrap="square" rtlCol="0">
            <a:spAutoFit/>
          </a:bodyPr>
          <a:lstStyle/>
          <a:p>
            <a:pPr algn="r"/>
            <a:r>
              <a:rPr lang="en-US" sz="2000" dirty="0">
                <a:solidFill>
                  <a:schemeClr val="accent1">
                    <a:lumMod val="50000"/>
                  </a:schemeClr>
                </a:solidFill>
                <a:latin typeface="Century Gothic" panose="020B0502020202020204" pitchFamily="34" charset="0"/>
                <a:ea typeface="Lato" panose="020F0502020204030203" pitchFamily="34" charset="0"/>
                <a:cs typeface="Lato" panose="020F0502020204030203" pitchFamily="34" charset="0"/>
              </a:rPr>
              <a:t>101 S. Beford Road</a:t>
            </a:r>
            <a:endParaRPr lang="en-US" sz="2000" dirty="0">
              <a:solidFill>
                <a:schemeClr val="accent1">
                  <a:lumMod val="50000"/>
                </a:schemeClr>
              </a:solidFill>
              <a:latin typeface="Century Gothic" panose="020B0502020202020204" pitchFamily="34" charset="0"/>
            </a:endParaRPr>
          </a:p>
        </p:txBody>
      </p:sp>
      <p:cxnSp>
        <p:nvCxnSpPr>
          <p:cNvPr id="15" name="Straight Arrow Connector 14">
            <a:extLst>
              <a:ext uri="{FF2B5EF4-FFF2-40B4-BE49-F238E27FC236}">
                <a16:creationId xmlns:a16="http://schemas.microsoft.com/office/drawing/2014/main" id="{BFBAF593-CECD-5320-45BA-7E4117079EBC}"/>
              </a:ext>
            </a:extLst>
          </p:cNvPr>
          <p:cNvCxnSpPr>
            <a:cxnSpLocks/>
          </p:cNvCxnSpPr>
          <p:nvPr/>
        </p:nvCxnSpPr>
        <p:spPr>
          <a:xfrm flipH="1">
            <a:off x="5257800" y="1204186"/>
            <a:ext cx="238575" cy="16752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5-Point Star 30">
            <a:extLst>
              <a:ext uri="{FF2B5EF4-FFF2-40B4-BE49-F238E27FC236}">
                <a16:creationId xmlns:a16="http://schemas.microsoft.com/office/drawing/2014/main" id="{41E50CFC-48A3-72BF-E180-2F5D02AAA531}"/>
              </a:ext>
            </a:extLst>
          </p:cNvPr>
          <p:cNvSpPr/>
          <p:nvPr/>
        </p:nvSpPr>
        <p:spPr bwMode="auto">
          <a:xfrm>
            <a:off x="4852646" y="675257"/>
            <a:ext cx="1222647" cy="1070871"/>
          </a:xfrm>
          <a:prstGeom prst="star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3200">
              <a:solidFill>
                <a:schemeClr val="bg1"/>
              </a:solidFill>
              <a:latin typeface="Times New Roman" pitchFamily="18" charset="0"/>
            </a:endParaRPr>
          </a:p>
        </p:txBody>
      </p:sp>
      <p:sp>
        <p:nvSpPr>
          <p:cNvPr id="14" name="Text Box 482">
            <a:extLst>
              <a:ext uri="{FF2B5EF4-FFF2-40B4-BE49-F238E27FC236}">
                <a16:creationId xmlns:a16="http://schemas.microsoft.com/office/drawing/2014/main" id="{BECE432A-7409-9A43-6AF4-50F393BDA693}"/>
              </a:ext>
            </a:extLst>
          </p:cNvPr>
          <p:cNvSpPr txBox="1">
            <a:spLocks noChangeArrowheads="1"/>
          </p:cNvSpPr>
          <p:nvPr/>
        </p:nvSpPr>
        <p:spPr bwMode="auto">
          <a:xfrm>
            <a:off x="4800600" y="1003805"/>
            <a:ext cx="1326737" cy="748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2133" dirty="0">
                <a:solidFill>
                  <a:schemeClr val="bg1"/>
                </a:solidFill>
                <a:latin typeface="Century Gothic" panose="020B0502020202020204" pitchFamily="34" charset="0"/>
              </a:rPr>
              <a:t>SITE</a:t>
            </a:r>
          </a:p>
          <a:p>
            <a:pPr algn="ctr"/>
            <a:endParaRPr lang="en-US" sz="2133" dirty="0">
              <a:solidFill>
                <a:schemeClr val="bg1"/>
              </a:solidFill>
              <a:latin typeface="Century Gothic" panose="020B0502020202020204" pitchFamily="34" charset="0"/>
            </a:endParaRPr>
          </a:p>
        </p:txBody>
      </p:sp>
      <p:cxnSp>
        <p:nvCxnSpPr>
          <p:cNvPr id="18" name="Straight Connector 17">
            <a:extLst>
              <a:ext uri="{FF2B5EF4-FFF2-40B4-BE49-F238E27FC236}">
                <a16:creationId xmlns:a16="http://schemas.microsoft.com/office/drawing/2014/main" id="{4D4BB6BB-E3AE-9302-3220-1EE45C3FDEAC}"/>
              </a:ext>
            </a:extLst>
          </p:cNvPr>
          <p:cNvCxnSpPr>
            <a:cxnSpLocks/>
          </p:cNvCxnSpPr>
          <p:nvPr/>
        </p:nvCxnSpPr>
        <p:spPr>
          <a:xfrm>
            <a:off x="3886201" y="1770883"/>
            <a:ext cx="877128" cy="43891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901749C-B213-4F89-4972-366C26516386}"/>
              </a:ext>
            </a:extLst>
          </p:cNvPr>
          <p:cNvCxnSpPr>
            <a:cxnSpLocks/>
          </p:cNvCxnSpPr>
          <p:nvPr/>
        </p:nvCxnSpPr>
        <p:spPr>
          <a:xfrm flipH="1">
            <a:off x="2324101" y="1746128"/>
            <a:ext cx="1562100" cy="2203209"/>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D5C2058-88A6-561A-EDE0-1A5675C2EE53}"/>
              </a:ext>
            </a:extLst>
          </p:cNvPr>
          <p:cNvCxnSpPr>
            <a:cxnSpLocks/>
          </p:cNvCxnSpPr>
          <p:nvPr/>
        </p:nvCxnSpPr>
        <p:spPr>
          <a:xfrm flipH="1">
            <a:off x="3429001" y="2209800"/>
            <a:ext cx="1334328" cy="2334123"/>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C2059B7-EFDA-F32F-953F-59A602D2FBC9}"/>
              </a:ext>
            </a:extLst>
          </p:cNvPr>
          <p:cNvCxnSpPr>
            <a:cxnSpLocks/>
          </p:cNvCxnSpPr>
          <p:nvPr/>
        </p:nvCxnSpPr>
        <p:spPr>
          <a:xfrm>
            <a:off x="2324101" y="3919747"/>
            <a:ext cx="616337" cy="77185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D90F4D4-5F0C-8555-3834-FA1648DB5544}"/>
              </a:ext>
            </a:extLst>
          </p:cNvPr>
          <p:cNvCxnSpPr>
            <a:cxnSpLocks/>
          </p:cNvCxnSpPr>
          <p:nvPr/>
        </p:nvCxnSpPr>
        <p:spPr>
          <a:xfrm flipV="1">
            <a:off x="2940438" y="4543923"/>
            <a:ext cx="488563" cy="14128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3183D30-4AD3-AFD8-1CDE-B8A13353294D}"/>
              </a:ext>
            </a:extLst>
          </p:cNvPr>
          <p:cNvCxnSpPr>
            <a:cxnSpLocks/>
          </p:cNvCxnSpPr>
          <p:nvPr/>
        </p:nvCxnSpPr>
        <p:spPr>
          <a:xfrm flipH="1">
            <a:off x="4648200" y="2673472"/>
            <a:ext cx="1828800" cy="1275865"/>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4E92F83-4135-1766-DB73-A02C3C4B26F3}"/>
              </a:ext>
            </a:extLst>
          </p:cNvPr>
          <p:cNvCxnSpPr>
            <a:cxnSpLocks/>
          </p:cNvCxnSpPr>
          <p:nvPr/>
        </p:nvCxnSpPr>
        <p:spPr>
          <a:xfrm flipH="1">
            <a:off x="5251021" y="3473997"/>
            <a:ext cx="1828800" cy="1275865"/>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A2237C0-6DDC-FDAC-1E17-792DDFF0BBDA}"/>
              </a:ext>
            </a:extLst>
          </p:cNvPr>
          <p:cNvCxnSpPr>
            <a:cxnSpLocks/>
          </p:cNvCxnSpPr>
          <p:nvPr/>
        </p:nvCxnSpPr>
        <p:spPr>
          <a:xfrm>
            <a:off x="6460030" y="2673472"/>
            <a:ext cx="619791" cy="800525"/>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709BEF6-2FF5-0815-815B-C42CB32722E9}"/>
              </a:ext>
            </a:extLst>
          </p:cNvPr>
          <p:cNvCxnSpPr>
            <a:cxnSpLocks/>
          </p:cNvCxnSpPr>
          <p:nvPr/>
        </p:nvCxnSpPr>
        <p:spPr>
          <a:xfrm>
            <a:off x="4631230" y="3974126"/>
            <a:ext cx="619791" cy="800525"/>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09652027-4FEC-C098-DDF6-25657A8D4432}"/>
              </a:ext>
            </a:extLst>
          </p:cNvPr>
          <p:cNvSpPr txBox="1"/>
          <p:nvPr/>
        </p:nvSpPr>
        <p:spPr>
          <a:xfrm rot="19496924">
            <a:off x="4270631" y="5316458"/>
            <a:ext cx="1669047" cy="338554"/>
          </a:xfrm>
          <a:prstGeom prst="rect">
            <a:avLst/>
          </a:prstGeom>
          <a:solidFill>
            <a:schemeClr val="tx1">
              <a:lumMod val="65000"/>
              <a:lumOff val="35000"/>
              <a:alpha val="90000"/>
            </a:schemeClr>
          </a:solidFill>
        </p:spPr>
        <p:txBody>
          <a:bodyPr wrap="none" rtlCol="0">
            <a:spAutoFit/>
          </a:bodyPr>
          <a:lstStyle/>
          <a:p>
            <a:r>
              <a:rPr lang="en-US" sz="1600" dirty="0">
                <a:solidFill>
                  <a:srgbClr val="FFC000"/>
                </a:solidFill>
                <a:latin typeface="Century Gothic" panose="020B0502020202020204" pitchFamily="34" charset="0"/>
              </a:rPr>
              <a:t>S. BEDFORD RD</a:t>
            </a:r>
          </a:p>
        </p:txBody>
      </p:sp>
    </p:spTree>
    <p:extLst>
      <p:ext uri="{BB962C8B-B14F-4D97-AF65-F5344CB8AC3E}">
        <p14:creationId xmlns:p14="http://schemas.microsoft.com/office/powerpoint/2010/main" val="1075657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4A1DC-DEB3-C3EF-6A56-FA966A81E1F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5494318-894B-6FEF-CA1E-A663715DFC5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5000"/>
                    </a14:imgEffect>
                  </a14:imgLayer>
                </a14:imgProps>
              </a:ext>
            </a:extLst>
          </a:blip>
          <a:srcRect l="3588" r="11867"/>
          <a:stretch/>
        </p:blipFill>
        <p:spPr>
          <a:xfrm>
            <a:off x="0" y="1345471"/>
            <a:ext cx="9144000" cy="5207725"/>
          </a:xfrm>
          <a:prstGeom prst="rect">
            <a:avLst/>
          </a:prstGeom>
        </p:spPr>
      </p:pic>
      <p:sp>
        <p:nvSpPr>
          <p:cNvPr id="2" name="Rectangle 245">
            <a:extLst>
              <a:ext uri="{FF2B5EF4-FFF2-40B4-BE49-F238E27FC236}">
                <a16:creationId xmlns:a16="http://schemas.microsoft.com/office/drawing/2014/main" id="{EC76FA53-2EC7-6068-B9CB-D2F0BD38F5E8}"/>
              </a:ext>
            </a:extLst>
          </p:cNvPr>
          <p:cNvSpPr>
            <a:spLocks noChangeArrowheads="1"/>
          </p:cNvSpPr>
          <p:nvPr/>
        </p:nvSpPr>
        <p:spPr bwMode="auto">
          <a:xfrm>
            <a:off x="76200" y="381000"/>
            <a:ext cx="1841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i="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32" name="TextBox 31">
            <a:extLst>
              <a:ext uri="{FF2B5EF4-FFF2-40B4-BE49-F238E27FC236}">
                <a16:creationId xmlns:a16="http://schemas.microsoft.com/office/drawing/2014/main" id="{4B1AACFF-1B3F-5A65-9613-969073C64F78}"/>
              </a:ext>
            </a:extLst>
          </p:cNvPr>
          <p:cNvSpPr txBox="1"/>
          <p:nvPr/>
        </p:nvSpPr>
        <p:spPr>
          <a:xfrm>
            <a:off x="152305" y="240268"/>
            <a:ext cx="5191769" cy="369332"/>
          </a:xfrm>
          <a:prstGeom prst="rect">
            <a:avLst/>
          </a:prstGeom>
          <a:noFill/>
          <a:ln w="3175">
            <a:noFill/>
          </a:ln>
        </p:spPr>
        <p:txBody>
          <a:bodyPr wrap="square" rtlCol="0">
            <a:spAutoFit/>
          </a:bodyPr>
          <a:lstStyle/>
          <a:p>
            <a:r>
              <a:rPr lang="en-US" dirty="0">
                <a:solidFill>
                  <a:srgbClr val="F06522"/>
                </a:solidFill>
                <a:latin typeface="Century Gothic" panose="020B0502020202020204" pitchFamily="34" charset="0"/>
                <a:ea typeface="Lato" panose="020F0502020204030203" pitchFamily="34" charset="0"/>
                <a:cs typeface="Lato" panose="020F0502020204030203" pitchFamily="34" charset="0"/>
              </a:rPr>
              <a:t>LOCAL AERIAL</a:t>
            </a:r>
            <a:endParaRPr lang="en-US" dirty="0">
              <a:solidFill>
                <a:srgbClr val="F06522"/>
              </a:solidFill>
              <a:latin typeface="Century Gothic" panose="020B0502020202020204" pitchFamily="34" charset="0"/>
            </a:endParaRPr>
          </a:p>
        </p:txBody>
      </p:sp>
      <p:cxnSp>
        <p:nvCxnSpPr>
          <p:cNvPr id="34" name="Straight Connector 33">
            <a:extLst>
              <a:ext uri="{FF2B5EF4-FFF2-40B4-BE49-F238E27FC236}">
                <a16:creationId xmlns:a16="http://schemas.microsoft.com/office/drawing/2014/main" id="{B99B8EB8-957D-0B23-1070-19E89658B588}"/>
              </a:ext>
            </a:extLst>
          </p:cNvPr>
          <p:cNvCxnSpPr>
            <a:cxnSpLocks/>
          </p:cNvCxnSpPr>
          <p:nvPr/>
        </p:nvCxnSpPr>
        <p:spPr>
          <a:xfrm>
            <a:off x="0" y="609600"/>
            <a:ext cx="9144000" cy="0"/>
          </a:xfrm>
          <a:prstGeom prst="line">
            <a:avLst/>
          </a:prstGeom>
          <a:noFill/>
          <a:ln w="38100">
            <a:solidFill>
              <a:srgbClr val="28376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D742955-7287-C694-F24A-79FC0E7993EE}"/>
              </a:ext>
            </a:extLst>
          </p:cNvPr>
          <p:cNvSpPr txBox="1"/>
          <p:nvPr/>
        </p:nvSpPr>
        <p:spPr>
          <a:xfrm>
            <a:off x="5943602" y="246953"/>
            <a:ext cx="3089636" cy="461665"/>
          </a:xfrm>
          <a:prstGeom prst="rect">
            <a:avLst/>
          </a:prstGeom>
          <a:noFill/>
          <a:ln w="3175">
            <a:noFill/>
          </a:ln>
        </p:spPr>
        <p:txBody>
          <a:bodyPr wrap="square" rtlCol="0">
            <a:spAutoFit/>
          </a:bodyPr>
          <a:lstStyle/>
          <a:p>
            <a:pPr algn="r"/>
            <a:r>
              <a:rPr lang="en-US" sz="2400" b="1" dirty="0">
                <a:solidFill>
                  <a:schemeClr val="accent1">
                    <a:lumMod val="50000"/>
                  </a:schemeClr>
                </a:solidFill>
                <a:latin typeface="Century Gothic" panose="020B0502020202020204" pitchFamily="34" charset="0"/>
                <a:ea typeface="Lato" panose="020F0502020204030203" pitchFamily="34" charset="0"/>
                <a:cs typeface="Lato" panose="020F0502020204030203" pitchFamily="34" charset="0"/>
              </a:rPr>
              <a:t>MOUNT KISCO, NY</a:t>
            </a:r>
            <a:endParaRPr lang="en-US" sz="2400" b="1" dirty="0">
              <a:solidFill>
                <a:schemeClr val="accent1">
                  <a:lumMod val="50000"/>
                </a:schemeClr>
              </a:solidFill>
              <a:latin typeface="Century Gothic" panose="020B0502020202020204" pitchFamily="34" charset="0"/>
            </a:endParaRPr>
          </a:p>
        </p:txBody>
      </p:sp>
      <p:sp>
        <p:nvSpPr>
          <p:cNvPr id="11" name="TextBox 10">
            <a:extLst>
              <a:ext uri="{FF2B5EF4-FFF2-40B4-BE49-F238E27FC236}">
                <a16:creationId xmlns:a16="http://schemas.microsoft.com/office/drawing/2014/main" id="{C0690634-74C4-60C8-28C2-99DD7F8DC400}"/>
              </a:ext>
            </a:extLst>
          </p:cNvPr>
          <p:cNvSpPr txBox="1"/>
          <p:nvPr/>
        </p:nvSpPr>
        <p:spPr>
          <a:xfrm>
            <a:off x="5943602" y="585412"/>
            <a:ext cx="3060872" cy="400110"/>
          </a:xfrm>
          <a:prstGeom prst="rect">
            <a:avLst/>
          </a:prstGeom>
          <a:noFill/>
          <a:ln w="3175">
            <a:noFill/>
          </a:ln>
        </p:spPr>
        <p:txBody>
          <a:bodyPr wrap="square" rtlCol="0">
            <a:spAutoFit/>
          </a:bodyPr>
          <a:lstStyle/>
          <a:p>
            <a:pPr algn="r"/>
            <a:r>
              <a:rPr lang="en-US" sz="2000" dirty="0">
                <a:solidFill>
                  <a:schemeClr val="accent1">
                    <a:lumMod val="50000"/>
                  </a:schemeClr>
                </a:solidFill>
                <a:latin typeface="Century Gothic" panose="020B0502020202020204" pitchFamily="34" charset="0"/>
                <a:ea typeface="Lato" panose="020F0502020204030203" pitchFamily="34" charset="0"/>
                <a:cs typeface="Lato" panose="020F0502020204030203" pitchFamily="34" charset="0"/>
              </a:rPr>
              <a:t>101 S. Beford Road</a:t>
            </a:r>
            <a:endParaRPr lang="en-US" sz="2000" dirty="0">
              <a:solidFill>
                <a:schemeClr val="accent1">
                  <a:lumMod val="50000"/>
                </a:schemeClr>
              </a:solidFill>
              <a:latin typeface="Century Gothic" panose="020B0502020202020204" pitchFamily="34" charset="0"/>
            </a:endParaRPr>
          </a:p>
        </p:txBody>
      </p:sp>
      <p:cxnSp>
        <p:nvCxnSpPr>
          <p:cNvPr id="18" name="Straight Connector 17">
            <a:extLst>
              <a:ext uri="{FF2B5EF4-FFF2-40B4-BE49-F238E27FC236}">
                <a16:creationId xmlns:a16="http://schemas.microsoft.com/office/drawing/2014/main" id="{EB602375-33C0-2038-D955-B5864D642B11}"/>
              </a:ext>
            </a:extLst>
          </p:cNvPr>
          <p:cNvCxnSpPr>
            <a:cxnSpLocks/>
          </p:cNvCxnSpPr>
          <p:nvPr/>
        </p:nvCxnSpPr>
        <p:spPr>
          <a:xfrm>
            <a:off x="7400218" y="1533141"/>
            <a:ext cx="2581982" cy="1420954"/>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FA21000-28E0-3844-05B1-4E4CBA329AC9}"/>
              </a:ext>
            </a:extLst>
          </p:cNvPr>
          <p:cNvCxnSpPr>
            <a:cxnSpLocks/>
          </p:cNvCxnSpPr>
          <p:nvPr/>
        </p:nvCxnSpPr>
        <p:spPr>
          <a:xfrm flipH="1">
            <a:off x="6532491" y="1534651"/>
            <a:ext cx="882281" cy="21147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47C70DF2-C87A-D06E-C9D3-99B9A7C036C4}"/>
              </a:ext>
            </a:extLst>
          </p:cNvPr>
          <p:cNvSpPr txBox="1"/>
          <p:nvPr/>
        </p:nvSpPr>
        <p:spPr>
          <a:xfrm rot="19496924">
            <a:off x="1393667" y="4180125"/>
            <a:ext cx="1669047" cy="338554"/>
          </a:xfrm>
          <a:prstGeom prst="rect">
            <a:avLst/>
          </a:prstGeom>
          <a:solidFill>
            <a:schemeClr val="tx1">
              <a:lumMod val="65000"/>
              <a:lumOff val="35000"/>
              <a:alpha val="90000"/>
            </a:schemeClr>
          </a:solidFill>
        </p:spPr>
        <p:txBody>
          <a:bodyPr wrap="none" rtlCol="0">
            <a:spAutoFit/>
          </a:bodyPr>
          <a:lstStyle/>
          <a:p>
            <a:r>
              <a:rPr lang="en-US" sz="1600" dirty="0">
                <a:solidFill>
                  <a:srgbClr val="FFC000"/>
                </a:solidFill>
                <a:latin typeface="Century Gothic" panose="020B0502020202020204" pitchFamily="34" charset="0"/>
              </a:rPr>
              <a:t>S. BEDFORD RD</a:t>
            </a:r>
          </a:p>
        </p:txBody>
      </p:sp>
      <p:cxnSp>
        <p:nvCxnSpPr>
          <p:cNvPr id="8" name="Straight Connector 7">
            <a:extLst>
              <a:ext uri="{FF2B5EF4-FFF2-40B4-BE49-F238E27FC236}">
                <a16:creationId xmlns:a16="http://schemas.microsoft.com/office/drawing/2014/main" id="{462D95FF-E199-C1C4-C2F6-E2B0B6A7EAF9}"/>
              </a:ext>
            </a:extLst>
          </p:cNvPr>
          <p:cNvCxnSpPr>
            <a:cxnSpLocks/>
          </p:cNvCxnSpPr>
          <p:nvPr/>
        </p:nvCxnSpPr>
        <p:spPr>
          <a:xfrm>
            <a:off x="6532491" y="1734528"/>
            <a:ext cx="236765" cy="606183"/>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48752A4-DC6A-A9FC-7847-7B901169CB96}"/>
              </a:ext>
            </a:extLst>
          </p:cNvPr>
          <p:cNvCxnSpPr>
            <a:cxnSpLocks/>
          </p:cNvCxnSpPr>
          <p:nvPr/>
        </p:nvCxnSpPr>
        <p:spPr>
          <a:xfrm>
            <a:off x="6769256" y="2340711"/>
            <a:ext cx="2235218" cy="1088289"/>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8FE152A-36C6-E2AA-7AC0-0A2FBA7CDDFB}"/>
              </a:ext>
            </a:extLst>
          </p:cNvPr>
          <p:cNvCxnSpPr>
            <a:cxnSpLocks/>
          </p:cNvCxnSpPr>
          <p:nvPr/>
        </p:nvCxnSpPr>
        <p:spPr>
          <a:xfrm flipH="1">
            <a:off x="9004474" y="2954095"/>
            <a:ext cx="977726" cy="474905"/>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pic>
        <p:nvPicPr>
          <p:cNvPr id="26" name="Picture 25" descr="A close-up of a logo&#10;&#10;Description automatically generated">
            <a:extLst>
              <a:ext uri="{FF2B5EF4-FFF2-40B4-BE49-F238E27FC236}">
                <a16:creationId xmlns:a16="http://schemas.microsoft.com/office/drawing/2014/main" id="{44662412-8BC5-6EFB-7627-5B570BA27F32}"/>
              </a:ext>
            </a:extLst>
          </p:cNvPr>
          <p:cNvPicPr>
            <a:picLocks noChangeAspect="1"/>
          </p:cNvPicPr>
          <p:nvPr/>
        </p:nvPicPr>
        <p:blipFill>
          <a:blip r:embed="rId5" cstate="print">
            <a:extLst>
              <a:ext uri="{28A0092B-C50C-407E-A947-70E740481C1C}">
                <a14:useLocalDpi xmlns:a14="http://schemas.microsoft.com/office/drawing/2010/main" val="0"/>
              </a:ext>
            </a:extLst>
          </a:blip>
          <a:srcRect l="4167" t="12610" r="4167" b="13974"/>
          <a:stretch/>
        </p:blipFill>
        <p:spPr>
          <a:xfrm>
            <a:off x="6477334" y="3567238"/>
            <a:ext cx="2577576" cy="620793"/>
          </a:xfrm>
          <a:prstGeom prst="roundRect">
            <a:avLst/>
          </a:prstGeom>
        </p:spPr>
      </p:pic>
      <p:sp>
        <p:nvSpPr>
          <p:cNvPr id="35" name="Rectangle: Rounded Corners 34">
            <a:extLst>
              <a:ext uri="{FF2B5EF4-FFF2-40B4-BE49-F238E27FC236}">
                <a16:creationId xmlns:a16="http://schemas.microsoft.com/office/drawing/2014/main" id="{8920D3C2-B034-7FBC-CCDD-66CAAF1E04BE}"/>
              </a:ext>
            </a:extLst>
          </p:cNvPr>
          <p:cNvSpPr/>
          <p:nvPr/>
        </p:nvSpPr>
        <p:spPr>
          <a:xfrm>
            <a:off x="484909" y="5480149"/>
            <a:ext cx="914400" cy="914400"/>
          </a:xfrm>
          <a:prstGeom prst="roundRect">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5-Point Star 30">
            <a:extLst>
              <a:ext uri="{FF2B5EF4-FFF2-40B4-BE49-F238E27FC236}">
                <a16:creationId xmlns:a16="http://schemas.microsoft.com/office/drawing/2014/main" id="{792CBCCB-153C-FC3C-9E00-D8BFB91E5F79}"/>
              </a:ext>
            </a:extLst>
          </p:cNvPr>
          <p:cNvSpPr/>
          <p:nvPr/>
        </p:nvSpPr>
        <p:spPr bwMode="auto">
          <a:xfrm>
            <a:off x="53605" y="4572000"/>
            <a:ext cx="1222647" cy="1070871"/>
          </a:xfrm>
          <a:prstGeom prst="star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3200">
              <a:solidFill>
                <a:schemeClr val="bg1"/>
              </a:solidFill>
              <a:latin typeface="Times New Roman" pitchFamily="18" charset="0"/>
            </a:endParaRPr>
          </a:p>
        </p:txBody>
      </p:sp>
      <p:sp>
        <p:nvSpPr>
          <p:cNvPr id="38" name="Text Box 482">
            <a:extLst>
              <a:ext uri="{FF2B5EF4-FFF2-40B4-BE49-F238E27FC236}">
                <a16:creationId xmlns:a16="http://schemas.microsoft.com/office/drawing/2014/main" id="{2B3FFE1A-DEB5-A34D-EBCF-64D00170E236}"/>
              </a:ext>
            </a:extLst>
          </p:cNvPr>
          <p:cNvSpPr txBox="1">
            <a:spLocks noChangeArrowheads="1"/>
          </p:cNvSpPr>
          <p:nvPr/>
        </p:nvSpPr>
        <p:spPr bwMode="auto">
          <a:xfrm>
            <a:off x="0" y="4937277"/>
            <a:ext cx="1326737" cy="748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2133" dirty="0">
                <a:solidFill>
                  <a:schemeClr val="bg1"/>
                </a:solidFill>
                <a:latin typeface="Century Gothic" panose="020B0502020202020204" pitchFamily="34" charset="0"/>
              </a:rPr>
              <a:t>SITE</a:t>
            </a:r>
          </a:p>
          <a:p>
            <a:pPr algn="ctr"/>
            <a:endParaRPr lang="en-US" sz="2133" dirty="0">
              <a:solidFill>
                <a:schemeClr val="bg1"/>
              </a:solidFill>
              <a:latin typeface="Century Gothic" panose="020B0502020202020204" pitchFamily="34" charset="0"/>
            </a:endParaRPr>
          </a:p>
        </p:txBody>
      </p:sp>
      <p:pic>
        <p:nvPicPr>
          <p:cNvPr id="48" name="Picture 47" descr="A red sign with white text&#10;&#10;Description automatically generated">
            <a:extLst>
              <a:ext uri="{FF2B5EF4-FFF2-40B4-BE49-F238E27FC236}">
                <a16:creationId xmlns:a16="http://schemas.microsoft.com/office/drawing/2014/main" id="{5E0206AD-785C-D1BE-1BCD-2003387FE377}"/>
              </a:ext>
            </a:extLst>
          </p:cNvPr>
          <p:cNvPicPr>
            <a:picLocks noChangeAspect="1"/>
          </p:cNvPicPr>
          <p:nvPr/>
        </p:nvPicPr>
        <p:blipFill>
          <a:blip r:embed="rId6">
            <a:extLst>
              <a:ext uri="{28A0092B-C50C-407E-A947-70E740481C1C}">
                <a14:useLocalDpi xmlns:a14="http://schemas.microsoft.com/office/drawing/2010/main" val="0"/>
              </a:ext>
            </a:extLst>
          </a:blip>
          <a:srcRect t="23646" r="10850" b="21380"/>
          <a:stretch/>
        </p:blipFill>
        <p:spPr>
          <a:xfrm>
            <a:off x="4890810" y="2070520"/>
            <a:ext cx="1618851" cy="418631"/>
          </a:xfrm>
          <a:prstGeom prst="roundRect">
            <a:avLst/>
          </a:prstGeom>
        </p:spPr>
      </p:pic>
      <p:cxnSp>
        <p:nvCxnSpPr>
          <p:cNvPr id="49" name="Straight Arrow Connector 48">
            <a:extLst>
              <a:ext uri="{FF2B5EF4-FFF2-40B4-BE49-F238E27FC236}">
                <a16:creationId xmlns:a16="http://schemas.microsoft.com/office/drawing/2014/main" id="{E02D2638-9FA4-AF30-E63F-D0575BCE0BCE}"/>
              </a:ext>
            </a:extLst>
          </p:cNvPr>
          <p:cNvCxnSpPr>
            <a:cxnSpLocks/>
          </p:cNvCxnSpPr>
          <p:nvPr/>
        </p:nvCxnSpPr>
        <p:spPr>
          <a:xfrm flipV="1">
            <a:off x="7772400" y="2489151"/>
            <a:ext cx="152400" cy="1078087"/>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8CFA7579-A119-B44A-DB49-3D0D116785CF}"/>
              </a:ext>
            </a:extLst>
          </p:cNvPr>
          <p:cNvCxnSpPr>
            <a:cxnSpLocks/>
            <a:stCxn id="56" idx="3"/>
          </p:cNvCxnSpPr>
          <p:nvPr/>
        </p:nvCxnSpPr>
        <p:spPr>
          <a:xfrm flipV="1">
            <a:off x="2514600" y="1392903"/>
            <a:ext cx="674114" cy="407352"/>
          </a:xfrm>
          <a:prstGeom prst="straightConnector1">
            <a:avLst/>
          </a:prstGeom>
          <a:ln w="34925">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084F3B47-D0DA-51D5-C45F-0F331A54E86D}"/>
              </a:ext>
            </a:extLst>
          </p:cNvPr>
          <p:cNvSpPr txBox="1"/>
          <p:nvPr/>
        </p:nvSpPr>
        <p:spPr>
          <a:xfrm>
            <a:off x="1367822" y="1600200"/>
            <a:ext cx="1146778" cy="400110"/>
          </a:xfrm>
          <a:prstGeom prst="rect">
            <a:avLst/>
          </a:prstGeom>
          <a:solidFill>
            <a:schemeClr val="tx1">
              <a:lumMod val="65000"/>
              <a:lumOff val="35000"/>
              <a:alpha val="75000"/>
            </a:schemeClr>
          </a:solidFill>
        </p:spPr>
        <p:txBody>
          <a:bodyPr wrap="square" rtlCol="0">
            <a:spAutoFit/>
          </a:bodyPr>
          <a:lstStyle/>
          <a:p>
            <a:pPr algn="ctr"/>
            <a:r>
              <a:rPr lang="en-US" sz="1000" dirty="0">
                <a:solidFill>
                  <a:schemeClr val="accent3">
                    <a:lumMod val="60000"/>
                    <a:lumOff val="40000"/>
                  </a:schemeClr>
                </a:solidFill>
                <a:latin typeface="Century Gothic" panose="020B0502020202020204" pitchFamily="34" charset="0"/>
              </a:rPr>
              <a:t>DOWNTOWN</a:t>
            </a:r>
          </a:p>
          <a:p>
            <a:pPr algn="ctr"/>
            <a:r>
              <a:rPr lang="en-US" sz="1000" dirty="0">
                <a:solidFill>
                  <a:schemeClr val="accent3">
                    <a:lumMod val="60000"/>
                    <a:lumOff val="40000"/>
                  </a:schemeClr>
                </a:solidFill>
                <a:latin typeface="Century Gothic" panose="020B0502020202020204" pitchFamily="34" charset="0"/>
              </a:rPr>
              <a:t>MT. KISCO</a:t>
            </a:r>
          </a:p>
        </p:txBody>
      </p:sp>
      <p:sp>
        <p:nvSpPr>
          <p:cNvPr id="59" name="TextBox 58">
            <a:extLst>
              <a:ext uri="{FF2B5EF4-FFF2-40B4-BE49-F238E27FC236}">
                <a16:creationId xmlns:a16="http://schemas.microsoft.com/office/drawing/2014/main" id="{13A08B6F-E7AB-3052-EA6D-A4B29713A4DE}"/>
              </a:ext>
            </a:extLst>
          </p:cNvPr>
          <p:cNvSpPr txBox="1"/>
          <p:nvPr/>
        </p:nvSpPr>
        <p:spPr>
          <a:xfrm>
            <a:off x="168275" y="1600200"/>
            <a:ext cx="1146778" cy="400110"/>
          </a:xfrm>
          <a:prstGeom prst="rect">
            <a:avLst/>
          </a:prstGeom>
          <a:solidFill>
            <a:schemeClr val="tx1">
              <a:lumMod val="65000"/>
              <a:lumOff val="35000"/>
              <a:alpha val="75000"/>
            </a:schemeClr>
          </a:solidFill>
        </p:spPr>
        <p:txBody>
          <a:bodyPr wrap="square" rtlCol="0">
            <a:spAutoFit/>
          </a:bodyPr>
          <a:lstStyle/>
          <a:p>
            <a:pPr algn="ctr"/>
            <a:r>
              <a:rPr lang="en-US" sz="1000" dirty="0">
                <a:solidFill>
                  <a:schemeClr val="accent3">
                    <a:lumMod val="60000"/>
                    <a:lumOff val="40000"/>
                  </a:schemeClr>
                </a:solidFill>
                <a:latin typeface="Century Gothic" panose="020B0502020202020204" pitchFamily="34" charset="0"/>
              </a:rPr>
              <a:t>BEDFORD</a:t>
            </a:r>
          </a:p>
          <a:p>
            <a:pPr algn="ctr"/>
            <a:r>
              <a:rPr lang="en-US" sz="1000" dirty="0">
                <a:solidFill>
                  <a:schemeClr val="accent3">
                    <a:lumMod val="60000"/>
                    <a:lumOff val="40000"/>
                  </a:schemeClr>
                </a:solidFill>
                <a:latin typeface="Century Gothic" panose="020B0502020202020204" pitchFamily="34" charset="0"/>
              </a:rPr>
              <a:t>HILLS</a:t>
            </a:r>
          </a:p>
        </p:txBody>
      </p:sp>
      <p:cxnSp>
        <p:nvCxnSpPr>
          <p:cNvPr id="61" name="Straight Arrow Connector 60">
            <a:extLst>
              <a:ext uri="{FF2B5EF4-FFF2-40B4-BE49-F238E27FC236}">
                <a16:creationId xmlns:a16="http://schemas.microsoft.com/office/drawing/2014/main" id="{CA02C1FC-6E7A-3CB3-E789-83B1FBAE36DA}"/>
              </a:ext>
            </a:extLst>
          </p:cNvPr>
          <p:cNvCxnSpPr>
            <a:cxnSpLocks/>
          </p:cNvCxnSpPr>
          <p:nvPr/>
        </p:nvCxnSpPr>
        <p:spPr>
          <a:xfrm flipH="1">
            <a:off x="381000" y="1999693"/>
            <a:ext cx="380223" cy="489458"/>
          </a:xfrm>
          <a:prstGeom prst="straightConnector1">
            <a:avLst/>
          </a:prstGeom>
          <a:ln w="34925">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7134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b="4075"/>
          <a:stretch/>
        </p:blipFill>
        <p:spPr>
          <a:xfrm>
            <a:off x="0" y="4598766"/>
            <a:ext cx="3276600" cy="2094082"/>
          </a:xfrm>
          <a:prstGeom prst="rect">
            <a:avLst/>
          </a:prstGeom>
        </p:spPr>
      </p:pic>
      <p:pic>
        <p:nvPicPr>
          <p:cNvPr id="2049" name="Picture 204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4620" y="4598766"/>
            <a:ext cx="3143220" cy="2094081"/>
          </a:xfrm>
          <a:prstGeom prst="rect">
            <a:avLst/>
          </a:prstGeom>
        </p:spPr>
      </p:pic>
      <p:sp>
        <p:nvSpPr>
          <p:cNvPr id="2051" name="Rectangle 245"/>
          <p:cNvSpPr>
            <a:spLocks noChangeArrowheads="1"/>
          </p:cNvSpPr>
          <p:nvPr/>
        </p:nvSpPr>
        <p:spPr bwMode="auto">
          <a:xfrm>
            <a:off x="2057401" y="285750"/>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350" i="1">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9" name="TextBox 18"/>
          <p:cNvSpPr txBox="1"/>
          <p:nvPr/>
        </p:nvSpPr>
        <p:spPr>
          <a:xfrm>
            <a:off x="-3429000" y="2457450"/>
            <a:ext cx="184731" cy="300082"/>
          </a:xfrm>
          <a:prstGeom prst="rect">
            <a:avLst/>
          </a:prstGeom>
          <a:noFill/>
        </p:spPr>
        <p:txBody>
          <a:bodyPr wrap="none" rtlCol="0">
            <a:spAutoFit/>
          </a:bodyPr>
          <a:lstStyle/>
          <a:p>
            <a:endParaRPr lang="en-US" sz="1350" dirty="0"/>
          </a:p>
        </p:txBody>
      </p:sp>
      <p:cxnSp>
        <p:nvCxnSpPr>
          <p:cNvPr id="34" name="Straight Connector 33"/>
          <p:cNvCxnSpPr/>
          <p:nvPr/>
        </p:nvCxnSpPr>
        <p:spPr bwMode="auto">
          <a:xfrm flipV="1">
            <a:off x="9772650" y="2609863"/>
            <a:ext cx="0" cy="387671"/>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Box 16"/>
          <p:cNvSpPr txBox="1"/>
          <p:nvPr/>
        </p:nvSpPr>
        <p:spPr>
          <a:xfrm>
            <a:off x="2244948" y="2948615"/>
            <a:ext cx="4925984" cy="265457"/>
          </a:xfrm>
          <a:prstGeom prst="rect">
            <a:avLst/>
          </a:prstGeom>
          <a:solidFill>
            <a:schemeClr val="bg1">
              <a:alpha val="25000"/>
            </a:schemeClr>
          </a:solidFill>
        </p:spPr>
        <p:txBody>
          <a:bodyPr wrap="square" rtlCol="0">
            <a:spAutoFit/>
          </a:bodyPr>
          <a:lstStyle/>
          <a:p>
            <a:endParaRPr lang="en-US" sz="1125" cap="all" dirty="0">
              <a:solidFill>
                <a:srgbClr val="283762"/>
              </a:solidFill>
              <a:latin typeface="Century Gothic" panose="020B0502020202020204" pitchFamily="34" charset="0"/>
            </a:endParaRPr>
          </a:p>
        </p:txBody>
      </p:sp>
      <p:sp>
        <p:nvSpPr>
          <p:cNvPr id="44" name="Rectangle 43"/>
          <p:cNvSpPr/>
          <p:nvPr/>
        </p:nvSpPr>
        <p:spPr>
          <a:xfrm>
            <a:off x="519764" y="1487190"/>
            <a:ext cx="8395636" cy="3226524"/>
          </a:xfrm>
          <a:prstGeom prst="rect">
            <a:avLst/>
          </a:prstGeom>
          <a:ln>
            <a:noFill/>
          </a:ln>
        </p:spPr>
        <p:txBody>
          <a:bodyPr wrap="square">
            <a:spAutoFit/>
          </a:bodyPr>
          <a:lstStyle/>
          <a:p>
            <a:pPr algn="just">
              <a:spcAft>
                <a:spcPts val="750"/>
              </a:spcAft>
            </a:pPr>
            <a:r>
              <a:rPr lang="en-US" sz="1500" dirty="0">
                <a:solidFill>
                  <a:srgbClr val="283762"/>
                </a:solidFill>
                <a:latin typeface="Century Gothic" panose="020B0502020202020204" pitchFamily="34" charset="0"/>
              </a:rPr>
              <a:t>SMALL AREA, BIG VILLAGE</a:t>
            </a:r>
          </a:p>
          <a:p>
            <a:r>
              <a:rPr lang="en-US" sz="1300" dirty="0">
                <a:solidFill>
                  <a:schemeClr val="tx1">
                    <a:lumMod val="75000"/>
                    <a:lumOff val="25000"/>
                  </a:schemeClr>
                </a:solidFill>
                <a:latin typeface="Century Gothic" panose="020B0502020202020204" pitchFamily="34" charset="0"/>
              </a:rPr>
              <a:t>Only 43 miles north of Manhattan, Mount Kisco is one of Westchester’s most vibrant communities.  Located centrally in Westchester at the confluence of multiple highways, Mount Kisco </a:t>
            </a:r>
          </a:p>
          <a:p>
            <a:r>
              <a:rPr lang="en-US" sz="1300" dirty="0">
                <a:solidFill>
                  <a:schemeClr val="tx1">
                    <a:lumMod val="75000"/>
                    <a:lumOff val="25000"/>
                  </a:schemeClr>
                </a:solidFill>
                <a:latin typeface="Century Gothic" panose="020B0502020202020204" pitchFamily="34" charset="0"/>
              </a:rPr>
              <a:t>is a retail destination which draws visitors from a wide area for its shopping, dining, entertainment and medical services.  Often, people from surrounding towns and counties come to shop at the village's array of stores. It has been said that the population of the village doubles on key shopping days. </a:t>
            </a:r>
          </a:p>
          <a:p>
            <a:endParaRPr lang="en-US" sz="1300" dirty="0">
              <a:solidFill>
                <a:schemeClr val="tx1">
                  <a:lumMod val="75000"/>
                  <a:lumOff val="25000"/>
                </a:schemeClr>
              </a:solidFill>
              <a:latin typeface="Century Gothic" panose="020B0502020202020204" pitchFamily="34" charset="0"/>
            </a:endParaRPr>
          </a:p>
          <a:p>
            <a:r>
              <a:rPr lang="en-US" sz="1300" dirty="0">
                <a:solidFill>
                  <a:schemeClr val="tx1">
                    <a:lumMod val="75000"/>
                    <a:lumOff val="25000"/>
                  </a:schemeClr>
                </a:solidFill>
                <a:latin typeface="Century Gothic" panose="020B0502020202020204" pitchFamily="34" charset="0"/>
              </a:rPr>
              <a:t>The village has a rich downtown tenancy including many national retailers and local favorites such as Barnes &amp; Noble, HomeGoods, Gap, </a:t>
            </a:r>
            <a:r>
              <a:rPr lang="en-US" sz="1300" dirty="0" err="1">
                <a:solidFill>
                  <a:schemeClr val="tx1">
                    <a:lumMod val="75000"/>
                    <a:lumOff val="25000"/>
                  </a:schemeClr>
                </a:solidFill>
                <a:latin typeface="Century Gothic" panose="020B0502020202020204" pitchFamily="34" charset="0"/>
              </a:rPr>
              <a:t>Chop’t</a:t>
            </a:r>
            <a:r>
              <a:rPr lang="en-US" sz="1300" dirty="0">
                <a:solidFill>
                  <a:schemeClr val="tx1">
                    <a:lumMod val="75000"/>
                    <a:lumOff val="25000"/>
                  </a:schemeClr>
                </a:solidFill>
                <a:latin typeface="Century Gothic" panose="020B0502020202020204" pitchFamily="34" charset="0"/>
              </a:rPr>
              <a:t>, Chicos, Athleta, Starbucks, The Mount Kisco Theatre, Orangetheory, Frannie’s Goodie Shop, Exit 4 Food Hall, Village Social, and F45 Training, among others. </a:t>
            </a:r>
          </a:p>
          <a:p>
            <a:endParaRPr lang="en-US" sz="1300" dirty="0">
              <a:solidFill>
                <a:schemeClr val="tx1">
                  <a:lumMod val="75000"/>
                  <a:lumOff val="25000"/>
                </a:schemeClr>
              </a:solidFill>
              <a:latin typeface="Century Gothic" panose="020B0502020202020204" pitchFamily="34" charset="0"/>
            </a:endParaRPr>
          </a:p>
          <a:p>
            <a:r>
              <a:rPr lang="en-US" sz="1300" dirty="0">
                <a:solidFill>
                  <a:schemeClr val="tx1">
                    <a:lumMod val="75000"/>
                    <a:lumOff val="25000"/>
                  </a:schemeClr>
                </a:solidFill>
                <a:latin typeface="Century Gothic" panose="020B0502020202020204" pitchFamily="34" charset="0"/>
              </a:rPr>
              <a:t>Due to its exceptionally commutable and accessible location by car or train, and its diverse businesses in a walkable downtown, Mount Kisco provides an urban feel in a spacious suburban environment.    </a:t>
            </a:r>
          </a:p>
          <a:p>
            <a:endParaRPr lang="en-US" sz="1300" dirty="0">
              <a:solidFill>
                <a:schemeClr val="tx1">
                  <a:lumMod val="75000"/>
                  <a:lumOff val="25000"/>
                </a:schemeClr>
              </a:solidFill>
              <a:latin typeface="Century Gothic" panose="020B0502020202020204" pitchFamily="34" charset="0"/>
            </a:endParaRPr>
          </a:p>
          <a:p>
            <a:endParaRPr lang="en-US" sz="1300" dirty="0">
              <a:solidFill>
                <a:schemeClr val="tx1">
                  <a:lumMod val="75000"/>
                  <a:lumOff val="25000"/>
                </a:schemeClr>
              </a:solidFill>
              <a:latin typeface="Century Gothic" panose="020B0502020202020204" pitchFamily="34" charset="0"/>
            </a:endParaRPr>
          </a:p>
        </p:txBody>
      </p:sp>
      <p:sp>
        <p:nvSpPr>
          <p:cNvPr id="23" name="TextBox 1"/>
          <p:cNvSpPr txBox="1">
            <a:spLocks noChangeArrowheads="1"/>
          </p:cNvSpPr>
          <p:nvPr/>
        </p:nvSpPr>
        <p:spPr bwMode="auto">
          <a:xfrm>
            <a:off x="3600450" y="1"/>
            <a:ext cx="35433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US" altLang="en-US" sz="1500" dirty="0">
                <a:solidFill>
                  <a:schemeClr val="bg1"/>
                </a:solidFill>
                <a:latin typeface="Century Gothic" panose="020B0502020202020204" pitchFamily="34" charset="0"/>
                <a:ea typeface="Lato" panose="020F0502020204030203" pitchFamily="34" charset="0"/>
                <a:cs typeface="Lato" panose="020F0502020204030203" pitchFamily="34" charset="0"/>
              </a:rPr>
              <a:t>1 STONE PLACE | BRONXVILLE, NY </a:t>
            </a:r>
          </a:p>
          <a:p>
            <a:pPr algn="r">
              <a:spcBef>
                <a:spcPct val="0"/>
              </a:spcBef>
              <a:buFontTx/>
              <a:buNone/>
            </a:pPr>
            <a:r>
              <a:rPr lang="en-US" altLang="en-US" sz="1200" dirty="0">
                <a:solidFill>
                  <a:schemeClr val="bg1"/>
                </a:solidFill>
                <a:latin typeface="Century Gothic" panose="020B0502020202020204" pitchFamily="34" charset="0"/>
                <a:ea typeface="Lato" panose="020F0502020204030203" pitchFamily="34" charset="0"/>
                <a:cs typeface="Lato" panose="020F0502020204030203" pitchFamily="34" charset="0"/>
              </a:rPr>
              <a:t>(AKA 30 MILBURN STREET)</a:t>
            </a:r>
          </a:p>
        </p:txBody>
      </p:sp>
      <p:sp>
        <p:nvSpPr>
          <p:cNvPr id="31" name="TextBox 30"/>
          <p:cNvSpPr txBox="1"/>
          <p:nvPr/>
        </p:nvSpPr>
        <p:spPr>
          <a:xfrm>
            <a:off x="296271" y="990600"/>
            <a:ext cx="4199529" cy="400110"/>
          </a:xfrm>
          <a:prstGeom prst="rect">
            <a:avLst/>
          </a:prstGeom>
          <a:noFill/>
        </p:spPr>
        <p:txBody>
          <a:bodyPr wrap="square" rtlCol="0">
            <a:spAutoFit/>
          </a:bodyPr>
          <a:lstStyle/>
          <a:p>
            <a:r>
              <a:rPr lang="en-US" sz="2000" dirty="0">
                <a:solidFill>
                  <a:srgbClr val="283762"/>
                </a:solidFill>
                <a:latin typeface="Century Gothic" panose="020B0502020202020204" pitchFamily="34" charset="0"/>
              </a:rPr>
              <a:t>MOUNT KISCO, NY | The Market</a:t>
            </a: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5480"/>
          <a:stretch/>
        </p:blipFill>
        <p:spPr>
          <a:xfrm>
            <a:off x="5894898" y="4598765"/>
            <a:ext cx="3325302" cy="2094082"/>
          </a:xfrm>
          <a:prstGeom prst="rect">
            <a:avLst/>
          </a:prstGeom>
        </p:spPr>
      </p:pic>
      <p:cxnSp>
        <p:nvCxnSpPr>
          <p:cNvPr id="57" name="Straight Connector 56"/>
          <p:cNvCxnSpPr/>
          <p:nvPr/>
        </p:nvCxnSpPr>
        <p:spPr bwMode="auto">
          <a:xfrm flipV="1">
            <a:off x="2914619" y="4525122"/>
            <a:ext cx="0" cy="2256678"/>
          </a:xfrm>
          <a:prstGeom prst="line">
            <a:avLst/>
          </a:prstGeom>
          <a:solidFill>
            <a:schemeClr val="accent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Connector 31"/>
          <p:cNvCxnSpPr/>
          <p:nvPr/>
        </p:nvCxnSpPr>
        <p:spPr bwMode="auto">
          <a:xfrm flipV="1">
            <a:off x="5893821" y="4525122"/>
            <a:ext cx="0" cy="2256678"/>
          </a:xfrm>
          <a:prstGeom prst="line">
            <a:avLst/>
          </a:prstGeom>
          <a:solidFill>
            <a:schemeClr val="accent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TextBox 2">
            <a:extLst>
              <a:ext uri="{FF2B5EF4-FFF2-40B4-BE49-F238E27FC236}">
                <a16:creationId xmlns:a16="http://schemas.microsoft.com/office/drawing/2014/main" id="{2519667B-A9F7-75B6-7117-504B310748A8}"/>
              </a:ext>
            </a:extLst>
          </p:cNvPr>
          <p:cNvSpPr txBox="1"/>
          <p:nvPr/>
        </p:nvSpPr>
        <p:spPr>
          <a:xfrm>
            <a:off x="152305" y="240268"/>
            <a:ext cx="5191769" cy="369332"/>
          </a:xfrm>
          <a:prstGeom prst="rect">
            <a:avLst/>
          </a:prstGeom>
          <a:noFill/>
          <a:ln w="3175">
            <a:noFill/>
          </a:ln>
        </p:spPr>
        <p:txBody>
          <a:bodyPr wrap="square" rtlCol="0">
            <a:spAutoFit/>
          </a:bodyPr>
          <a:lstStyle/>
          <a:p>
            <a:r>
              <a:rPr lang="en-US" dirty="0">
                <a:solidFill>
                  <a:srgbClr val="F06522"/>
                </a:solidFill>
                <a:latin typeface="Century Gothic" panose="020B0502020202020204" pitchFamily="34" charset="0"/>
                <a:ea typeface="Lato" panose="020F0502020204030203" pitchFamily="34" charset="0"/>
                <a:cs typeface="Lato" panose="020F0502020204030203" pitchFamily="34" charset="0"/>
              </a:rPr>
              <a:t>MOUNT KISCO, NY</a:t>
            </a:r>
            <a:endParaRPr lang="en-US" dirty="0">
              <a:solidFill>
                <a:srgbClr val="F06522"/>
              </a:solidFill>
              <a:latin typeface="Century Gothic" panose="020B0502020202020204" pitchFamily="34" charset="0"/>
            </a:endParaRPr>
          </a:p>
        </p:txBody>
      </p:sp>
      <p:cxnSp>
        <p:nvCxnSpPr>
          <p:cNvPr id="5" name="Straight Connector 4">
            <a:extLst>
              <a:ext uri="{FF2B5EF4-FFF2-40B4-BE49-F238E27FC236}">
                <a16:creationId xmlns:a16="http://schemas.microsoft.com/office/drawing/2014/main" id="{4FED0E61-212B-D1DC-28C7-B8229AFA1E8A}"/>
              </a:ext>
            </a:extLst>
          </p:cNvPr>
          <p:cNvCxnSpPr>
            <a:cxnSpLocks/>
          </p:cNvCxnSpPr>
          <p:nvPr/>
        </p:nvCxnSpPr>
        <p:spPr>
          <a:xfrm>
            <a:off x="0" y="609600"/>
            <a:ext cx="9144000" cy="0"/>
          </a:xfrm>
          <a:prstGeom prst="line">
            <a:avLst/>
          </a:prstGeom>
          <a:ln w="38100">
            <a:solidFill>
              <a:srgbClr val="283762"/>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4BEDEDD-84B3-2038-0CCD-6A5B17037E8F}"/>
              </a:ext>
            </a:extLst>
          </p:cNvPr>
          <p:cNvSpPr txBox="1"/>
          <p:nvPr/>
        </p:nvSpPr>
        <p:spPr>
          <a:xfrm>
            <a:off x="5943602" y="246953"/>
            <a:ext cx="3089636" cy="461665"/>
          </a:xfrm>
          <a:prstGeom prst="rect">
            <a:avLst/>
          </a:prstGeom>
          <a:noFill/>
          <a:ln w="3175">
            <a:noFill/>
          </a:ln>
        </p:spPr>
        <p:txBody>
          <a:bodyPr wrap="square" rtlCol="0">
            <a:spAutoFit/>
          </a:bodyPr>
          <a:lstStyle/>
          <a:p>
            <a:pPr algn="r"/>
            <a:r>
              <a:rPr lang="en-US" sz="2400" b="1" dirty="0">
                <a:solidFill>
                  <a:schemeClr val="accent1">
                    <a:lumMod val="50000"/>
                  </a:schemeClr>
                </a:solidFill>
                <a:latin typeface="Century Gothic" panose="020B0502020202020204" pitchFamily="34" charset="0"/>
                <a:ea typeface="Lato" panose="020F0502020204030203" pitchFamily="34" charset="0"/>
                <a:cs typeface="Lato" panose="020F0502020204030203" pitchFamily="34" charset="0"/>
              </a:rPr>
              <a:t>MOUNT KISCO, NY</a:t>
            </a:r>
            <a:endParaRPr lang="en-US" sz="2400" b="1" dirty="0">
              <a:solidFill>
                <a:schemeClr val="accent1">
                  <a:lumMod val="50000"/>
                </a:schemeClr>
              </a:solidFill>
              <a:latin typeface="Century Gothic" panose="020B0502020202020204" pitchFamily="34" charset="0"/>
            </a:endParaRPr>
          </a:p>
        </p:txBody>
      </p:sp>
      <p:sp>
        <p:nvSpPr>
          <p:cNvPr id="9" name="TextBox 8">
            <a:extLst>
              <a:ext uri="{FF2B5EF4-FFF2-40B4-BE49-F238E27FC236}">
                <a16:creationId xmlns:a16="http://schemas.microsoft.com/office/drawing/2014/main" id="{501EE071-8960-18C6-88DA-71B4DDB4BEBA}"/>
              </a:ext>
            </a:extLst>
          </p:cNvPr>
          <p:cNvSpPr txBox="1"/>
          <p:nvPr/>
        </p:nvSpPr>
        <p:spPr>
          <a:xfrm>
            <a:off x="5943602" y="585412"/>
            <a:ext cx="3060872" cy="400110"/>
          </a:xfrm>
          <a:prstGeom prst="rect">
            <a:avLst/>
          </a:prstGeom>
          <a:noFill/>
          <a:ln w="3175">
            <a:noFill/>
          </a:ln>
        </p:spPr>
        <p:txBody>
          <a:bodyPr wrap="square" rtlCol="0">
            <a:spAutoFit/>
          </a:bodyPr>
          <a:lstStyle/>
          <a:p>
            <a:pPr algn="r"/>
            <a:r>
              <a:rPr lang="en-US" sz="2000" dirty="0">
                <a:solidFill>
                  <a:schemeClr val="accent1">
                    <a:lumMod val="50000"/>
                  </a:schemeClr>
                </a:solidFill>
                <a:latin typeface="Century Gothic" panose="020B0502020202020204" pitchFamily="34" charset="0"/>
                <a:ea typeface="Lato" panose="020F0502020204030203" pitchFamily="34" charset="0"/>
                <a:cs typeface="Lato" panose="020F0502020204030203" pitchFamily="34" charset="0"/>
              </a:rPr>
              <a:t>101 S. Beford Road</a:t>
            </a:r>
            <a:endParaRPr lang="en-US" sz="2000"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974024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519764" y="1516985"/>
            <a:ext cx="7977923" cy="2826415"/>
          </a:xfrm>
          <a:prstGeom prst="rect">
            <a:avLst/>
          </a:prstGeom>
          <a:ln>
            <a:noFill/>
          </a:ln>
        </p:spPr>
        <p:txBody>
          <a:bodyPr wrap="square">
            <a:spAutoFit/>
          </a:bodyPr>
          <a:lstStyle/>
          <a:p>
            <a:pPr algn="just">
              <a:spcAft>
                <a:spcPts val="750"/>
              </a:spcAft>
            </a:pPr>
            <a:r>
              <a:rPr lang="en-US" sz="1500" dirty="0">
                <a:solidFill>
                  <a:srgbClr val="283762"/>
                </a:solidFill>
                <a:latin typeface="Century Gothic" panose="020B0502020202020204" pitchFamily="34" charset="0"/>
              </a:rPr>
              <a:t>MOUNT KISCO - THE “COMMERCIAL HUB”</a:t>
            </a:r>
          </a:p>
          <a:p>
            <a:r>
              <a:rPr lang="en-US" sz="1300" dirty="0">
                <a:solidFill>
                  <a:schemeClr val="tx1">
                    <a:lumMod val="75000"/>
                    <a:lumOff val="25000"/>
                  </a:schemeClr>
                </a:solidFill>
                <a:latin typeface="Century Gothic" panose="020B0502020202020204" pitchFamily="34" charset="0"/>
              </a:rPr>
              <a:t>With its location situated in the center of northern Westchester County, Mount Kisco is often referred to as "the commercial hub" of northern Westchester.  In addition to the many downtown retail options, there is a plethora of big box stores and high-end automobile sales dealerships along the North Bedford Road/Rte 117 retail corridor, which lies across the popular Mount Kisco / Bedford Hills border.  The entire retail strip spans a commercially dense four (4) miles. </a:t>
            </a:r>
          </a:p>
          <a:p>
            <a:endParaRPr lang="en-US" sz="1300" dirty="0">
              <a:solidFill>
                <a:schemeClr val="tx1">
                  <a:lumMod val="75000"/>
                  <a:lumOff val="25000"/>
                </a:schemeClr>
              </a:solidFill>
              <a:latin typeface="Century Gothic" panose="020B0502020202020204" pitchFamily="34" charset="0"/>
            </a:endParaRPr>
          </a:p>
          <a:p>
            <a:r>
              <a:rPr lang="en-US" sz="1300" dirty="0">
                <a:solidFill>
                  <a:schemeClr val="tx1">
                    <a:lumMod val="75000"/>
                    <a:lumOff val="25000"/>
                  </a:schemeClr>
                </a:solidFill>
                <a:latin typeface="Century Gothic" panose="020B0502020202020204" pitchFamily="34" charset="0"/>
              </a:rPr>
              <a:t>This massive retail hub is only a half (0.5) mile from downtown Mount Kisco.  Shoppers from near and far enjoy an array of retailers, restaurants and services such as Target, Stop &amp; Shop, Kohl’s, Staples, Petco, Restore, Sherwin Wiliams, FedEx, CVS, Five Guys Burgers &amp; Fries</a:t>
            </a:r>
            <a:r>
              <a:rPr lang="en-US" sz="1300">
                <a:solidFill>
                  <a:schemeClr val="tx1">
                    <a:lumMod val="75000"/>
                    <a:lumOff val="25000"/>
                  </a:schemeClr>
                </a:solidFill>
                <a:latin typeface="Century Gothic" panose="020B0502020202020204" pitchFamily="34" charset="0"/>
              </a:rPr>
              <a:t>, BMW, Lexus</a:t>
            </a:r>
            <a:r>
              <a:rPr lang="en-US" sz="1300" dirty="0">
                <a:solidFill>
                  <a:schemeClr val="tx1">
                    <a:lumMod val="75000"/>
                    <a:lumOff val="25000"/>
                  </a:schemeClr>
                </a:solidFill>
                <a:latin typeface="Century Gothic" panose="020B0502020202020204" pitchFamily="34" charset="0"/>
              </a:rPr>
              <a:t>, Land Rover, and Tesla.  This well-known thoroughfare also includes popular fitness and entertainment options for the entire family including the Saw Mill River Club East, New York Grand Prix Racing, </a:t>
            </a:r>
            <a:r>
              <a:rPr lang="en-US" sz="1300" dirty="0" err="1">
                <a:solidFill>
                  <a:schemeClr val="tx1">
                    <a:lumMod val="75000"/>
                    <a:lumOff val="25000"/>
                  </a:schemeClr>
                </a:solidFill>
                <a:latin typeface="Century Gothic" panose="020B0502020202020204" pitchFamily="34" charset="0"/>
              </a:rPr>
              <a:t>SkyZone</a:t>
            </a:r>
            <a:r>
              <a:rPr lang="en-US" sz="1300" dirty="0">
                <a:solidFill>
                  <a:schemeClr val="tx1">
                    <a:lumMod val="75000"/>
                    <a:lumOff val="25000"/>
                  </a:schemeClr>
                </a:solidFill>
                <a:latin typeface="Century Gothic" panose="020B0502020202020204" pitchFamily="34" charset="0"/>
              </a:rPr>
              <a:t> Trampoline Park, </a:t>
            </a:r>
            <a:r>
              <a:rPr lang="en-US" sz="1300" dirty="0" err="1">
                <a:solidFill>
                  <a:schemeClr val="tx1">
                    <a:lumMod val="75000"/>
                    <a:lumOff val="25000"/>
                  </a:schemeClr>
                </a:solidFill>
                <a:latin typeface="Century Gothic" panose="020B0502020202020204" pitchFamily="34" charset="0"/>
              </a:rPr>
              <a:t>Sparklicious</a:t>
            </a:r>
            <a:r>
              <a:rPr lang="en-US" sz="1300" dirty="0">
                <a:solidFill>
                  <a:schemeClr val="tx1">
                    <a:lumMod val="75000"/>
                    <a:lumOff val="25000"/>
                  </a:schemeClr>
                </a:solidFill>
                <a:latin typeface="Century Gothic" panose="020B0502020202020204" pitchFamily="34" charset="0"/>
              </a:rPr>
              <a:t> and </a:t>
            </a:r>
            <a:r>
              <a:rPr lang="en-US" sz="1300" dirty="0" err="1">
                <a:solidFill>
                  <a:schemeClr val="tx1">
                    <a:lumMod val="75000"/>
                    <a:lumOff val="25000"/>
                  </a:schemeClr>
                </a:solidFill>
                <a:latin typeface="Century Gothic" panose="020B0502020202020204" pitchFamily="34" charset="0"/>
              </a:rPr>
              <a:t>Dogtopia</a:t>
            </a:r>
            <a:r>
              <a:rPr lang="en-US" sz="1300" dirty="0">
                <a:solidFill>
                  <a:schemeClr val="tx1">
                    <a:lumMod val="75000"/>
                    <a:lumOff val="25000"/>
                  </a:schemeClr>
                </a:solidFill>
                <a:latin typeface="Century Gothic" panose="020B0502020202020204" pitchFamily="34" charset="0"/>
              </a:rPr>
              <a:t> of Mount Kisco. </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1684"/>
          <a:stretch/>
        </p:blipFill>
        <p:spPr>
          <a:xfrm>
            <a:off x="-1" y="4626968"/>
            <a:ext cx="3694209" cy="2060562"/>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0312" t="17866" b="12530"/>
          <a:stretch/>
        </p:blipFill>
        <p:spPr>
          <a:xfrm>
            <a:off x="2914618" y="4626968"/>
            <a:ext cx="3976613" cy="2057401"/>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t="5096"/>
          <a:stretch/>
        </p:blipFill>
        <p:spPr>
          <a:xfrm>
            <a:off x="5893821" y="4626968"/>
            <a:ext cx="3250180" cy="2057401"/>
          </a:xfrm>
          <a:prstGeom prst="rect">
            <a:avLst/>
          </a:prstGeom>
        </p:spPr>
      </p:pic>
      <p:sp>
        <p:nvSpPr>
          <p:cNvPr id="2051" name="Rectangle 245"/>
          <p:cNvSpPr>
            <a:spLocks noChangeArrowheads="1"/>
          </p:cNvSpPr>
          <p:nvPr/>
        </p:nvSpPr>
        <p:spPr bwMode="auto">
          <a:xfrm>
            <a:off x="2057401" y="285750"/>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350" i="1">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9" name="TextBox 18"/>
          <p:cNvSpPr txBox="1"/>
          <p:nvPr/>
        </p:nvSpPr>
        <p:spPr>
          <a:xfrm>
            <a:off x="-3429000" y="2457450"/>
            <a:ext cx="184731" cy="300082"/>
          </a:xfrm>
          <a:prstGeom prst="rect">
            <a:avLst/>
          </a:prstGeom>
          <a:noFill/>
        </p:spPr>
        <p:txBody>
          <a:bodyPr wrap="none" rtlCol="0">
            <a:spAutoFit/>
          </a:bodyPr>
          <a:lstStyle/>
          <a:p>
            <a:endParaRPr lang="en-US" sz="1350" dirty="0"/>
          </a:p>
        </p:txBody>
      </p:sp>
      <p:cxnSp>
        <p:nvCxnSpPr>
          <p:cNvPr id="34" name="Straight Connector 33"/>
          <p:cNvCxnSpPr/>
          <p:nvPr/>
        </p:nvCxnSpPr>
        <p:spPr bwMode="auto">
          <a:xfrm flipV="1">
            <a:off x="9772650" y="2609863"/>
            <a:ext cx="0" cy="387671"/>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1"/>
          <p:cNvSpPr txBox="1">
            <a:spLocks noChangeArrowheads="1"/>
          </p:cNvSpPr>
          <p:nvPr/>
        </p:nvSpPr>
        <p:spPr bwMode="auto">
          <a:xfrm>
            <a:off x="3600450" y="1"/>
            <a:ext cx="35433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US" altLang="en-US" sz="1500" dirty="0">
                <a:solidFill>
                  <a:schemeClr val="bg1"/>
                </a:solidFill>
                <a:latin typeface="Century Gothic" panose="020B0502020202020204" pitchFamily="34" charset="0"/>
                <a:ea typeface="Lato" panose="020F0502020204030203" pitchFamily="34" charset="0"/>
                <a:cs typeface="Lato" panose="020F0502020204030203" pitchFamily="34" charset="0"/>
              </a:rPr>
              <a:t>1 STONE PLACE | BRONXVILLE, NY </a:t>
            </a:r>
          </a:p>
          <a:p>
            <a:pPr algn="r">
              <a:spcBef>
                <a:spcPct val="0"/>
              </a:spcBef>
              <a:buFontTx/>
              <a:buNone/>
            </a:pPr>
            <a:r>
              <a:rPr lang="en-US" altLang="en-US" sz="1200" dirty="0">
                <a:solidFill>
                  <a:schemeClr val="bg1"/>
                </a:solidFill>
                <a:latin typeface="Century Gothic" panose="020B0502020202020204" pitchFamily="34" charset="0"/>
                <a:ea typeface="Lato" panose="020F0502020204030203" pitchFamily="34" charset="0"/>
                <a:cs typeface="Lato" panose="020F0502020204030203" pitchFamily="34" charset="0"/>
              </a:rPr>
              <a:t>(AKA 30 MILBURN STREET)</a:t>
            </a:r>
          </a:p>
        </p:txBody>
      </p:sp>
      <p:cxnSp>
        <p:nvCxnSpPr>
          <p:cNvPr id="57" name="Straight Connector 56"/>
          <p:cNvCxnSpPr/>
          <p:nvPr/>
        </p:nvCxnSpPr>
        <p:spPr bwMode="auto">
          <a:xfrm flipH="1" flipV="1">
            <a:off x="2914618" y="4495800"/>
            <a:ext cx="1" cy="2405916"/>
          </a:xfrm>
          <a:prstGeom prst="line">
            <a:avLst/>
          </a:prstGeom>
          <a:solidFill>
            <a:schemeClr val="accent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Connector 31"/>
          <p:cNvCxnSpPr/>
          <p:nvPr/>
        </p:nvCxnSpPr>
        <p:spPr bwMode="auto">
          <a:xfrm flipV="1">
            <a:off x="5893821" y="4343400"/>
            <a:ext cx="0" cy="2540866"/>
          </a:xfrm>
          <a:prstGeom prst="line">
            <a:avLst/>
          </a:prstGeom>
          <a:solidFill>
            <a:schemeClr val="accent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TextBox 5">
            <a:extLst>
              <a:ext uri="{FF2B5EF4-FFF2-40B4-BE49-F238E27FC236}">
                <a16:creationId xmlns:a16="http://schemas.microsoft.com/office/drawing/2014/main" id="{3123C796-4554-B898-E5A6-3B7BCB2E5EAC}"/>
              </a:ext>
            </a:extLst>
          </p:cNvPr>
          <p:cNvSpPr txBox="1"/>
          <p:nvPr/>
        </p:nvSpPr>
        <p:spPr>
          <a:xfrm>
            <a:off x="152305" y="240268"/>
            <a:ext cx="5191769" cy="369332"/>
          </a:xfrm>
          <a:prstGeom prst="rect">
            <a:avLst/>
          </a:prstGeom>
          <a:noFill/>
          <a:ln w="3175">
            <a:noFill/>
          </a:ln>
        </p:spPr>
        <p:txBody>
          <a:bodyPr wrap="square" rtlCol="0">
            <a:spAutoFit/>
          </a:bodyPr>
          <a:lstStyle/>
          <a:p>
            <a:r>
              <a:rPr lang="en-US" dirty="0">
                <a:solidFill>
                  <a:srgbClr val="F06522"/>
                </a:solidFill>
                <a:latin typeface="Century Gothic" panose="020B0502020202020204" pitchFamily="34" charset="0"/>
                <a:ea typeface="Lato" panose="020F0502020204030203" pitchFamily="34" charset="0"/>
                <a:cs typeface="Lato" panose="020F0502020204030203" pitchFamily="34" charset="0"/>
              </a:rPr>
              <a:t>MOUNT KISCO, NY</a:t>
            </a:r>
            <a:endParaRPr lang="en-US" dirty="0">
              <a:solidFill>
                <a:srgbClr val="F06522"/>
              </a:solidFill>
              <a:latin typeface="Century Gothic" panose="020B0502020202020204" pitchFamily="34" charset="0"/>
            </a:endParaRPr>
          </a:p>
        </p:txBody>
      </p:sp>
      <p:cxnSp>
        <p:nvCxnSpPr>
          <p:cNvPr id="7" name="Straight Connector 6">
            <a:extLst>
              <a:ext uri="{FF2B5EF4-FFF2-40B4-BE49-F238E27FC236}">
                <a16:creationId xmlns:a16="http://schemas.microsoft.com/office/drawing/2014/main" id="{C91E4BB6-8C0B-47A2-3991-3E9450C9D0D6}"/>
              </a:ext>
            </a:extLst>
          </p:cNvPr>
          <p:cNvCxnSpPr>
            <a:cxnSpLocks/>
          </p:cNvCxnSpPr>
          <p:nvPr/>
        </p:nvCxnSpPr>
        <p:spPr>
          <a:xfrm>
            <a:off x="0" y="609600"/>
            <a:ext cx="9144000" cy="0"/>
          </a:xfrm>
          <a:prstGeom prst="line">
            <a:avLst/>
          </a:prstGeom>
          <a:ln w="38100">
            <a:solidFill>
              <a:srgbClr val="28376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615A196-E0FC-257B-7158-7302150189E6}"/>
              </a:ext>
            </a:extLst>
          </p:cNvPr>
          <p:cNvSpPr txBox="1"/>
          <p:nvPr/>
        </p:nvSpPr>
        <p:spPr>
          <a:xfrm>
            <a:off x="5943602" y="246953"/>
            <a:ext cx="3089636" cy="461665"/>
          </a:xfrm>
          <a:prstGeom prst="rect">
            <a:avLst/>
          </a:prstGeom>
          <a:noFill/>
          <a:ln w="3175">
            <a:noFill/>
          </a:ln>
        </p:spPr>
        <p:txBody>
          <a:bodyPr wrap="square" rtlCol="0">
            <a:spAutoFit/>
          </a:bodyPr>
          <a:lstStyle/>
          <a:p>
            <a:pPr algn="r"/>
            <a:r>
              <a:rPr lang="en-US" sz="2400" b="1" dirty="0">
                <a:solidFill>
                  <a:schemeClr val="accent1">
                    <a:lumMod val="50000"/>
                  </a:schemeClr>
                </a:solidFill>
                <a:latin typeface="Century Gothic" panose="020B0502020202020204" pitchFamily="34" charset="0"/>
                <a:ea typeface="Lato" panose="020F0502020204030203" pitchFamily="34" charset="0"/>
                <a:cs typeface="Lato" panose="020F0502020204030203" pitchFamily="34" charset="0"/>
              </a:rPr>
              <a:t>MOUNT KISCO, NY</a:t>
            </a:r>
            <a:endParaRPr lang="en-US" sz="2400" b="1" dirty="0">
              <a:solidFill>
                <a:schemeClr val="accent1">
                  <a:lumMod val="50000"/>
                </a:schemeClr>
              </a:solidFill>
              <a:latin typeface="Century Gothic" panose="020B0502020202020204" pitchFamily="34" charset="0"/>
            </a:endParaRPr>
          </a:p>
        </p:txBody>
      </p:sp>
      <p:sp>
        <p:nvSpPr>
          <p:cNvPr id="10" name="TextBox 9">
            <a:extLst>
              <a:ext uri="{FF2B5EF4-FFF2-40B4-BE49-F238E27FC236}">
                <a16:creationId xmlns:a16="http://schemas.microsoft.com/office/drawing/2014/main" id="{4595086D-A343-75CD-E083-4137632D6B8C}"/>
              </a:ext>
            </a:extLst>
          </p:cNvPr>
          <p:cNvSpPr txBox="1"/>
          <p:nvPr/>
        </p:nvSpPr>
        <p:spPr>
          <a:xfrm>
            <a:off x="5943602" y="585412"/>
            <a:ext cx="3060872" cy="400110"/>
          </a:xfrm>
          <a:prstGeom prst="rect">
            <a:avLst/>
          </a:prstGeom>
          <a:noFill/>
          <a:ln w="3175">
            <a:noFill/>
          </a:ln>
        </p:spPr>
        <p:txBody>
          <a:bodyPr wrap="square" rtlCol="0">
            <a:spAutoFit/>
          </a:bodyPr>
          <a:lstStyle/>
          <a:p>
            <a:pPr algn="r"/>
            <a:r>
              <a:rPr lang="en-US" sz="2000" dirty="0">
                <a:solidFill>
                  <a:schemeClr val="accent1">
                    <a:lumMod val="50000"/>
                  </a:schemeClr>
                </a:solidFill>
                <a:latin typeface="Century Gothic" panose="020B0502020202020204" pitchFamily="34" charset="0"/>
                <a:ea typeface="Lato" panose="020F0502020204030203" pitchFamily="34" charset="0"/>
                <a:cs typeface="Lato" panose="020F0502020204030203" pitchFamily="34" charset="0"/>
              </a:rPr>
              <a:t>101 S. Beford Road</a:t>
            </a:r>
            <a:endParaRPr lang="en-US" sz="2000" dirty="0">
              <a:solidFill>
                <a:schemeClr val="accent1">
                  <a:lumMod val="50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3E5E03CD-8052-5C67-EDC3-890C8818091C}"/>
              </a:ext>
            </a:extLst>
          </p:cNvPr>
          <p:cNvSpPr txBox="1"/>
          <p:nvPr/>
        </p:nvSpPr>
        <p:spPr>
          <a:xfrm>
            <a:off x="296271" y="990600"/>
            <a:ext cx="5647331" cy="400110"/>
          </a:xfrm>
          <a:prstGeom prst="rect">
            <a:avLst/>
          </a:prstGeom>
          <a:noFill/>
        </p:spPr>
        <p:txBody>
          <a:bodyPr wrap="square" rtlCol="0">
            <a:spAutoFit/>
          </a:bodyPr>
          <a:lstStyle/>
          <a:p>
            <a:r>
              <a:rPr lang="en-US" sz="2000" dirty="0">
                <a:solidFill>
                  <a:srgbClr val="283762"/>
                </a:solidFill>
                <a:latin typeface="Century Gothic" panose="020B0502020202020204" pitchFamily="34" charset="0"/>
              </a:rPr>
              <a:t>MOUNT KISCO, NY | A Retail Hot Spot</a:t>
            </a:r>
          </a:p>
        </p:txBody>
      </p:sp>
    </p:spTree>
    <p:extLst>
      <p:ext uri="{BB962C8B-B14F-4D97-AF65-F5344CB8AC3E}">
        <p14:creationId xmlns:p14="http://schemas.microsoft.com/office/powerpoint/2010/main" val="2234532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p:cNvPr>
          <p:cNvPicPr>
            <a:picLocks noChangeAspect="1"/>
          </p:cNvPicPr>
          <p:nvPr/>
        </p:nvPicPr>
        <p:blipFill rotWithShape="1">
          <a:blip r:embed="rId3">
            <a:extLst>
              <a:ext uri="{28A0092B-C50C-407E-A947-70E740481C1C}">
                <a14:useLocalDpi xmlns:a14="http://schemas.microsoft.com/office/drawing/2010/main" val="0"/>
              </a:ext>
            </a:extLst>
          </a:blip>
          <a:srcRect l="21312" r="1640"/>
          <a:stretch/>
        </p:blipFill>
        <p:spPr>
          <a:xfrm>
            <a:off x="1981200" y="1068288"/>
            <a:ext cx="7162800" cy="5795158"/>
          </a:xfrm>
          <a:prstGeom prst="rect">
            <a:avLst/>
          </a:prstGeom>
        </p:spPr>
      </p:pic>
      <p:sp>
        <p:nvSpPr>
          <p:cNvPr id="17" name="TextBox 16"/>
          <p:cNvSpPr txBox="1"/>
          <p:nvPr/>
        </p:nvSpPr>
        <p:spPr>
          <a:xfrm>
            <a:off x="296272" y="1371600"/>
            <a:ext cx="1628724" cy="1123384"/>
          </a:xfrm>
          <a:prstGeom prst="rect">
            <a:avLst/>
          </a:prstGeom>
          <a:noFill/>
        </p:spPr>
        <p:txBody>
          <a:bodyPr wrap="square" rtlCol="0">
            <a:spAutoFit/>
          </a:bodyPr>
          <a:lstStyle/>
          <a:p>
            <a:r>
              <a:rPr lang="en-US" sz="1400" dirty="0">
                <a:solidFill>
                  <a:srgbClr val="283762"/>
                </a:solidFill>
                <a:latin typeface="Century Gothic" panose="020B0502020202020204" pitchFamily="34" charset="0"/>
              </a:rPr>
              <a:t>Greater </a:t>
            </a:r>
          </a:p>
          <a:p>
            <a:r>
              <a:rPr lang="en-US" sz="1400" dirty="0">
                <a:solidFill>
                  <a:srgbClr val="283762"/>
                </a:solidFill>
                <a:latin typeface="Century Gothic" panose="020B0502020202020204" pitchFamily="34" charset="0"/>
              </a:rPr>
              <a:t>Mount Kisco/</a:t>
            </a:r>
          </a:p>
          <a:p>
            <a:r>
              <a:rPr lang="en-US" sz="1400" dirty="0">
                <a:solidFill>
                  <a:srgbClr val="283762"/>
                </a:solidFill>
                <a:latin typeface="Century Gothic" panose="020B0502020202020204" pitchFamily="34" charset="0"/>
              </a:rPr>
              <a:t>Bedford Hills Region</a:t>
            </a:r>
          </a:p>
          <a:p>
            <a:endParaRPr lang="en-US" sz="1100" dirty="0">
              <a:solidFill>
                <a:srgbClr val="283762"/>
              </a:solidFill>
              <a:latin typeface="Century Gothic" panose="020B0502020202020204" pitchFamily="34" charset="0"/>
            </a:endParaRPr>
          </a:p>
        </p:txBody>
      </p:sp>
      <p:grpSp>
        <p:nvGrpSpPr>
          <p:cNvPr id="18" name="Group 17"/>
          <p:cNvGrpSpPr/>
          <p:nvPr/>
        </p:nvGrpSpPr>
        <p:grpSpPr>
          <a:xfrm>
            <a:off x="4201418" y="4957355"/>
            <a:ext cx="914400" cy="1005400"/>
            <a:chOff x="6809663" y="3632790"/>
            <a:chExt cx="914400" cy="1005400"/>
          </a:xfrm>
        </p:grpSpPr>
        <p:sp>
          <p:nvSpPr>
            <p:cNvPr id="20" name="5-Point Star 19"/>
            <p:cNvSpPr/>
            <p:nvPr/>
          </p:nvSpPr>
          <p:spPr bwMode="auto">
            <a:xfrm>
              <a:off x="6809663" y="3632790"/>
              <a:ext cx="914400" cy="807353"/>
            </a:xfrm>
            <a:prstGeom prst="star5">
              <a:avLst/>
            </a:prstGeom>
            <a:solidFill>
              <a:srgbClr val="FFFF66"/>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1" name="Text Box 482"/>
            <p:cNvSpPr txBox="1">
              <a:spLocks noChangeArrowheads="1"/>
            </p:cNvSpPr>
            <p:nvPr/>
          </p:nvSpPr>
          <p:spPr bwMode="auto">
            <a:xfrm>
              <a:off x="6978647" y="3899526"/>
              <a:ext cx="57163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dirty="0">
                  <a:solidFill>
                    <a:srgbClr val="FF0000"/>
                  </a:solidFill>
                  <a:latin typeface="Century Gothic" panose="020B0502020202020204" pitchFamily="34" charset="0"/>
                </a:rPr>
                <a:t>SITE</a:t>
              </a:r>
            </a:p>
            <a:p>
              <a:pPr marL="171450" indent="-171450" algn="ctr">
                <a:buFont typeface="Arial" panose="020B0604020202020204" pitchFamily="34" charset="0"/>
                <a:buChar char="•"/>
              </a:pPr>
              <a:endParaRPr lang="en-US" sz="1400" dirty="0">
                <a:solidFill>
                  <a:srgbClr val="FF0000"/>
                </a:solidFill>
                <a:latin typeface="Century Gothic" panose="020B0502020202020204" pitchFamily="34" charset="0"/>
              </a:endParaRPr>
            </a:p>
            <a:p>
              <a:pPr marL="171450" indent="-171450" algn="ctr">
                <a:buFont typeface="Arial" panose="020B0604020202020204" pitchFamily="34" charset="0"/>
                <a:buChar char="•"/>
              </a:pPr>
              <a:endParaRPr lang="en-US" sz="1400" dirty="0">
                <a:solidFill>
                  <a:srgbClr val="FF0000"/>
                </a:solidFill>
                <a:latin typeface="Century Gothic" panose="020B0502020202020204" pitchFamily="34" charset="0"/>
              </a:endParaRPr>
            </a:p>
          </p:txBody>
        </p:sp>
      </p:grpSp>
      <p:sp>
        <p:nvSpPr>
          <p:cNvPr id="19" name="TextBox 18"/>
          <p:cNvSpPr txBox="1"/>
          <p:nvPr/>
        </p:nvSpPr>
        <p:spPr>
          <a:xfrm rot="18866347">
            <a:off x="2736475" y="2584886"/>
            <a:ext cx="1800493" cy="246221"/>
          </a:xfrm>
          <a:prstGeom prst="rect">
            <a:avLst/>
          </a:prstGeom>
          <a:solidFill>
            <a:schemeClr val="tx1">
              <a:lumMod val="65000"/>
              <a:lumOff val="35000"/>
              <a:alpha val="75000"/>
            </a:schemeClr>
          </a:solidFill>
        </p:spPr>
        <p:txBody>
          <a:bodyPr wrap="square" rtlCol="0">
            <a:spAutoFit/>
          </a:bodyPr>
          <a:lstStyle/>
          <a:p>
            <a:r>
              <a:rPr lang="en-US" sz="1000" dirty="0">
                <a:solidFill>
                  <a:srgbClr val="FFC000"/>
                </a:solidFill>
                <a:latin typeface="Century Gothic" panose="020B0502020202020204" pitchFamily="34" charset="0"/>
              </a:rPr>
              <a:t>SAW MILL RIVER PARKWAY</a:t>
            </a:r>
          </a:p>
        </p:txBody>
      </p:sp>
      <p:cxnSp>
        <p:nvCxnSpPr>
          <p:cNvPr id="23" name="Straight Connector 22"/>
          <p:cNvCxnSpPr>
            <a:stCxn id="19" idx="3"/>
          </p:cNvCxnSpPr>
          <p:nvPr/>
        </p:nvCxnSpPr>
        <p:spPr>
          <a:xfrm flipV="1">
            <a:off x="4267030" y="1752982"/>
            <a:ext cx="288874" cy="312243"/>
          </a:xfrm>
          <a:prstGeom prst="line">
            <a:avLst/>
          </a:prstGeom>
          <a:ln w="31750">
            <a:solidFill>
              <a:srgbClr val="FFC91D"/>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endCxn id="19" idx="1"/>
          </p:cNvCxnSpPr>
          <p:nvPr/>
        </p:nvCxnSpPr>
        <p:spPr>
          <a:xfrm flipV="1">
            <a:off x="2893145" y="3350768"/>
            <a:ext cx="113268" cy="130010"/>
          </a:xfrm>
          <a:prstGeom prst="line">
            <a:avLst/>
          </a:prstGeom>
          <a:ln w="31750">
            <a:solidFill>
              <a:srgbClr val="FFC91D"/>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2702719" y="4752870"/>
            <a:ext cx="74874" cy="121549"/>
          </a:xfrm>
          <a:prstGeom prst="line">
            <a:avLst/>
          </a:prstGeom>
          <a:ln w="31750">
            <a:solidFill>
              <a:srgbClr val="FFC91D"/>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2638425" y="3708362"/>
            <a:ext cx="2649" cy="180219"/>
          </a:xfrm>
          <a:prstGeom prst="line">
            <a:avLst/>
          </a:prstGeom>
          <a:ln w="31750">
            <a:solidFill>
              <a:srgbClr val="FFC91D"/>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2755790" y="3477083"/>
            <a:ext cx="142136" cy="80249"/>
          </a:xfrm>
          <a:prstGeom prst="line">
            <a:avLst/>
          </a:prstGeom>
          <a:ln w="31750">
            <a:solidFill>
              <a:srgbClr val="FFC91D"/>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486400" y="1588098"/>
            <a:ext cx="1119217" cy="400110"/>
          </a:xfrm>
          <a:prstGeom prst="rect">
            <a:avLst/>
          </a:prstGeom>
          <a:noFill/>
        </p:spPr>
        <p:txBody>
          <a:bodyPr wrap="none" rtlCol="0">
            <a:spAutoFit/>
          </a:bodyPr>
          <a:lstStyle/>
          <a:p>
            <a:r>
              <a:rPr lang="en-US" sz="1000" dirty="0">
                <a:solidFill>
                  <a:srgbClr val="00B0F0"/>
                </a:solidFill>
                <a:latin typeface="Century Gothic" panose="020B0502020202020204" pitchFamily="34" charset="0"/>
              </a:rPr>
              <a:t>BEDFORD HILLS</a:t>
            </a:r>
          </a:p>
          <a:p>
            <a:r>
              <a:rPr lang="en-US" sz="1000" dirty="0">
                <a:solidFill>
                  <a:srgbClr val="00B0F0"/>
                </a:solidFill>
                <a:latin typeface="Century Gothic" panose="020B0502020202020204" pitchFamily="34" charset="0"/>
              </a:rPr>
              <a:t>AND KATOHAH</a:t>
            </a:r>
          </a:p>
        </p:txBody>
      </p:sp>
      <p:cxnSp>
        <p:nvCxnSpPr>
          <p:cNvPr id="30" name="Straight Arrow Connector 29"/>
          <p:cNvCxnSpPr/>
          <p:nvPr/>
        </p:nvCxnSpPr>
        <p:spPr>
          <a:xfrm flipH="1" flipV="1">
            <a:off x="6035866" y="1136905"/>
            <a:ext cx="10143" cy="451193"/>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7467600" y="3048000"/>
            <a:ext cx="1093569" cy="400110"/>
          </a:xfrm>
          <a:prstGeom prst="rect">
            <a:avLst/>
          </a:prstGeom>
          <a:noFill/>
        </p:spPr>
        <p:txBody>
          <a:bodyPr wrap="none" rtlCol="0">
            <a:spAutoFit/>
          </a:bodyPr>
          <a:lstStyle/>
          <a:p>
            <a:r>
              <a:rPr lang="en-US" sz="1000" dirty="0">
                <a:solidFill>
                  <a:srgbClr val="00B0F0"/>
                </a:solidFill>
                <a:latin typeface="Century Gothic" panose="020B0502020202020204" pitchFamily="34" charset="0"/>
              </a:rPr>
              <a:t>BEDFORD AND</a:t>
            </a:r>
          </a:p>
          <a:p>
            <a:r>
              <a:rPr lang="en-US" sz="1000" dirty="0">
                <a:solidFill>
                  <a:srgbClr val="00B0F0"/>
                </a:solidFill>
                <a:latin typeface="Century Gothic" panose="020B0502020202020204" pitchFamily="34" charset="0"/>
              </a:rPr>
              <a:t>POUND RIDGE</a:t>
            </a:r>
          </a:p>
        </p:txBody>
      </p:sp>
      <p:cxnSp>
        <p:nvCxnSpPr>
          <p:cNvPr id="32" name="Straight Arrow Connector 31"/>
          <p:cNvCxnSpPr>
            <a:cxnSpLocks/>
            <a:stCxn id="31" idx="3"/>
          </p:cNvCxnSpPr>
          <p:nvPr/>
        </p:nvCxnSpPr>
        <p:spPr>
          <a:xfrm>
            <a:off x="8561169" y="3248055"/>
            <a:ext cx="271104" cy="460307"/>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808879" y="4095690"/>
            <a:ext cx="1067921" cy="400110"/>
          </a:xfrm>
          <a:prstGeom prst="rect">
            <a:avLst/>
          </a:prstGeom>
          <a:solidFill>
            <a:schemeClr val="tx1">
              <a:lumMod val="65000"/>
              <a:lumOff val="35000"/>
              <a:alpha val="75000"/>
            </a:schemeClr>
          </a:solidFill>
        </p:spPr>
        <p:txBody>
          <a:bodyPr wrap="none" rtlCol="0">
            <a:spAutoFit/>
          </a:bodyPr>
          <a:lstStyle/>
          <a:p>
            <a:r>
              <a:rPr lang="en-US" sz="1000" dirty="0">
                <a:solidFill>
                  <a:srgbClr val="00B0F0"/>
                </a:solidFill>
                <a:latin typeface="Century Gothic" panose="020B0502020202020204" pitchFamily="34" charset="0"/>
              </a:rPr>
              <a:t>DOWNTOWN </a:t>
            </a:r>
          </a:p>
          <a:p>
            <a:r>
              <a:rPr lang="en-US" sz="1000" dirty="0">
                <a:solidFill>
                  <a:srgbClr val="00B0F0"/>
                </a:solidFill>
                <a:latin typeface="Century Gothic" panose="020B0502020202020204" pitchFamily="34" charset="0"/>
              </a:rPr>
              <a:t>MOUNT KISCO</a:t>
            </a:r>
          </a:p>
        </p:txBody>
      </p:sp>
      <p:sp>
        <p:nvSpPr>
          <p:cNvPr id="35" name="TextBox 34"/>
          <p:cNvSpPr txBox="1"/>
          <p:nvPr/>
        </p:nvSpPr>
        <p:spPr>
          <a:xfrm>
            <a:off x="3440455" y="6373000"/>
            <a:ext cx="1327608" cy="400110"/>
          </a:xfrm>
          <a:prstGeom prst="rect">
            <a:avLst/>
          </a:prstGeom>
          <a:noFill/>
        </p:spPr>
        <p:txBody>
          <a:bodyPr wrap="none" rtlCol="0">
            <a:spAutoFit/>
          </a:bodyPr>
          <a:lstStyle/>
          <a:p>
            <a:r>
              <a:rPr lang="en-US" sz="1000" dirty="0">
                <a:solidFill>
                  <a:srgbClr val="00B0F0"/>
                </a:solidFill>
                <a:latin typeface="Century Gothic" panose="020B0502020202020204" pitchFamily="34" charset="0"/>
              </a:rPr>
              <a:t>CHAPPAQUA AND</a:t>
            </a:r>
          </a:p>
          <a:p>
            <a:r>
              <a:rPr lang="en-US" sz="1000" dirty="0">
                <a:solidFill>
                  <a:srgbClr val="00B0F0"/>
                </a:solidFill>
                <a:latin typeface="Century Gothic" panose="020B0502020202020204" pitchFamily="34" charset="0"/>
              </a:rPr>
              <a:t>PLEASANTVILLE</a:t>
            </a:r>
          </a:p>
        </p:txBody>
      </p:sp>
      <p:cxnSp>
        <p:nvCxnSpPr>
          <p:cNvPr id="36" name="Straight Arrow Connector 35"/>
          <p:cNvCxnSpPr>
            <a:stCxn id="35" idx="1"/>
          </p:cNvCxnSpPr>
          <p:nvPr/>
        </p:nvCxnSpPr>
        <p:spPr>
          <a:xfrm flipH="1">
            <a:off x="2487077" y="6573055"/>
            <a:ext cx="953378" cy="205501"/>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cxnSpLocks/>
            <a:stCxn id="37" idx="3"/>
          </p:cNvCxnSpPr>
          <p:nvPr/>
        </p:nvCxnSpPr>
        <p:spPr>
          <a:xfrm>
            <a:off x="3340012" y="5752694"/>
            <a:ext cx="268409" cy="0"/>
          </a:xfrm>
          <a:prstGeom prst="straightConnector1">
            <a:avLst/>
          </a:prstGeom>
          <a:ln>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rot="17929652">
            <a:off x="2347776" y="3567506"/>
            <a:ext cx="2390247" cy="246221"/>
          </a:xfrm>
          <a:prstGeom prst="rect">
            <a:avLst/>
          </a:prstGeom>
          <a:solidFill>
            <a:schemeClr val="tx1">
              <a:lumMod val="65000"/>
              <a:lumOff val="35000"/>
              <a:alpha val="75000"/>
            </a:schemeClr>
          </a:solidFill>
        </p:spPr>
        <p:txBody>
          <a:bodyPr wrap="square" rtlCol="0">
            <a:spAutoFit/>
          </a:bodyPr>
          <a:lstStyle/>
          <a:p>
            <a:r>
              <a:rPr lang="en-US" sz="1000" dirty="0">
                <a:solidFill>
                  <a:srgbClr val="FFFFFF"/>
                </a:solidFill>
                <a:latin typeface="Century Gothic" panose="020B0502020202020204" pitchFamily="34" charset="0"/>
              </a:rPr>
              <a:t>METRO-NORTH TRAIN (HARLEM LINE)</a:t>
            </a:r>
          </a:p>
        </p:txBody>
      </p:sp>
      <p:cxnSp>
        <p:nvCxnSpPr>
          <p:cNvPr id="42" name="Straight Connector 41"/>
          <p:cNvCxnSpPr>
            <a:stCxn id="41" idx="3"/>
          </p:cNvCxnSpPr>
          <p:nvPr/>
        </p:nvCxnSpPr>
        <p:spPr>
          <a:xfrm flipV="1">
            <a:off x="4119158" y="2169809"/>
            <a:ext cx="273096" cy="47379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Flowchart: Data 43"/>
          <p:cNvSpPr/>
          <p:nvPr/>
        </p:nvSpPr>
        <p:spPr>
          <a:xfrm rot="2445752" flipH="1">
            <a:off x="3236267" y="4283993"/>
            <a:ext cx="492155" cy="478418"/>
          </a:xfrm>
          <a:prstGeom prst="flowChartInputOutpu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Data 46"/>
          <p:cNvSpPr/>
          <p:nvPr/>
        </p:nvSpPr>
        <p:spPr>
          <a:xfrm rot="20868276" flipH="1">
            <a:off x="3482047" y="4629972"/>
            <a:ext cx="262972" cy="560174"/>
          </a:xfrm>
          <a:prstGeom prst="flowChartInputOutpu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6116478" y="5313194"/>
            <a:ext cx="383438" cy="215444"/>
          </a:xfrm>
          <a:prstGeom prst="rect">
            <a:avLst/>
          </a:prstGeom>
          <a:noFill/>
        </p:spPr>
        <p:txBody>
          <a:bodyPr wrap="none" rtlCol="0">
            <a:spAutoFit/>
          </a:bodyPr>
          <a:lstStyle/>
          <a:p>
            <a:pPr algn="ctr"/>
            <a:r>
              <a:rPr lang="en-US" sz="800" dirty="0">
                <a:solidFill>
                  <a:srgbClr val="283762"/>
                </a:solidFill>
                <a:latin typeface="Century Gothic" panose="020B0502020202020204" pitchFamily="34" charset="0"/>
              </a:rPr>
              <a:t>CB2</a:t>
            </a:r>
          </a:p>
        </p:txBody>
      </p:sp>
      <p:cxnSp>
        <p:nvCxnSpPr>
          <p:cNvPr id="50" name="Straight Connector 49"/>
          <p:cNvCxnSpPr/>
          <p:nvPr/>
        </p:nvCxnSpPr>
        <p:spPr>
          <a:xfrm flipV="1">
            <a:off x="4553201" y="943085"/>
            <a:ext cx="1306441" cy="10443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rot="18139273">
            <a:off x="3546708" y="2511789"/>
            <a:ext cx="2013693" cy="392415"/>
          </a:xfrm>
          <a:prstGeom prst="rect">
            <a:avLst/>
          </a:prstGeom>
          <a:solidFill>
            <a:schemeClr val="tx1">
              <a:lumMod val="65000"/>
              <a:lumOff val="35000"/>
              <a:alpha val="75000"/>
            </a:schemeClr>
          </a:solidFill>
        </p:spPr>
        <p:txBody>
          <a:bodyPr wrap="none" rtlCol="0">
            <a:spAutoFit/>
          </a:bodyPr>
          <a:lstStyle/>
          <a:p>
            <a:r>
              <a:rPr lang="en-US" sz="1000" dirty="0">
                <a:solidFill>
                  <a:srgbClr val="92D050"/>
                </a:solidFill>
                <a:latin typeface="Century Gothic" panose="020B0502020202020204" pitchFamily="34" charset="0"/>
              </a:rPr>
              <a:t>REGIONAL RETAIL CORRIDOR</a:t>
            </a:r>
            <a:endParaRPr lang="en-US" sz="950" dirty="0">
              <a:solidFill>
                <a:srgbClr val="92D050"/>
              </a:solidFill>
              <a:latin typeface="Century Gothic" panose="020B0502020202020204" pitchFamily="34" charset="0"/>
            </a:endParaRPr>
          </a:p>
          <a:p>
            <a:r>
              <a:rPr lang="en-US" sz="950" dirty="0">
                <a:solidFill>
                  <a:srgbClr val="92D050"/>
                </a:solidFill>
                <a:latin typeface="Century Gothic" panose="020B0502020202020204" pitchFamily="34" charset="0"/>
              </a:rPr>
              <a:t>( N Bedford Rd/Rte 117)</a:t>
            </a:r>
          </a:p>
        </p:txBody>
      </p:sp>
      <p:sp>
        <p:nvSpPr>
          <p:cNvPr id="59" name="TextBox 58"/>
          <p:cNvSpPr txBox="1"/>
          <p:nvPr/>
        </p:nvSpPr>
        <p:spPr>
          <a:xfrm>
            <a:off x="7021334" y="3387920"/>
            <a:ext cx="468398" cy="246221"/>
          </a:xfrm>
          <a:prstGeom prst="rect">
            <a:avLst/>
          </a:prstGeom>
          <a:solidFill>
            <a:schemeClr val="tx1">
              <a:lumMod val="65000"/>
              <a:lumOff val="35000"/>
              <a:alpha val="75000"/>
            </a:schemeClr>
          </a:solidFill>
          <a:ln>
            <a:noFill/>
          </a:ln>
        </p:spPr>
        <p:txBody>
          <a:bodyPr wrap="none" rtlCol="0">
            <a:spAutoFit/>
          </a:bodyPr>
          <a:lstStyle/>
          <a:p>
            <a:r>
              <a:rPr lang="en-US" sz="1000" dirty="0">
                <a:solidFill>
                  <a:srgbClr val="FFC000"/>
                </a:solidFill>
                <a:latin typeface="Century Gothic" panose="020B0502020202020204" pitchFamily="34" charset="0"/>
              </a:rPr>
              <a:t>I-684</a:t>
            </a:r>
          </a:p>
        </p:txBody>
      </p:sp>
      <p:cxnSp>
        <p:nvCxnSpPr>
          <p:cNvPr id="60" name="Straight Connector 59"/>
          <p:cNvCxnSpPr>
            <a:stCxn id="59" idx="0"/>
          </p:cNvCxnSpPr>
          <p:nvPr/>
        </p:nvCxnSpPr>
        <p:spPr>
          <a:xfrm flipV="1">
            <a:off x="7255533" y="2786186"/>
            <a:ext cx="32315" cy="601734"/>
          </a:xfrm>
          <a:prstGeom prst="line">
            <a:avLst/>
          </a:prstGeom>
          <a:ln w="31750">
            <a:solidFill>
              <a:srgbClr val="FFC91D"/>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7287848" y="1465239"/>
            <a:ext cx="480764" cy="1326814"/>
          </a:xfrm>
          <a:prstGeom prst="line">
            <a:avLst/>
          </a:prstGeom>
          <a:ln w="31750">
            <a:solidFill>
              <a:srgbClr val="FFC91D"/>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flipV="1">
            <a:off x="7255533" y="3634142"/>
            <a:ext cx="32315" cy="601733"/>
          </a:xfrm>
          <a:prstGeom prst="line">
            <a:avLst/>
          </a:prstGeom>
          <a:ln w="31750">
            <a:solidFill>
              <a:srgbClr val="FFC91D"/>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flipV="1">
            <a:off x="7287849" y="4230009"/>
            <a:ext cx="84784" cy="635045"/>
          </a:xfrm>
          <a:prstGeom prst="line">
            <a:avLst/>
          </a:prstGeom>
          <a:ln w="31750">
            <a:solidFill>
              <a:srgbClr val="FFC91D"/>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7074139" y="4848255"/>
            <a:ext cx="298494" cy="2139578"/>
          </a:xfrm>
          <a:prstGeom prst="line">
            <a:avLst/>
          </a:prstGeom>
          <a:ln w="31750">
            <a:solidFill>
              <a:srgbClr val="FFC91D"/>
            </a:solidFill>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rot="16200000">
            <a:off x="6816769" y="4537031"/>
            <a:ext cx="2368464" cy="2286002"/>
          </a:xfrm>
          <a:prstGeom prst="rect">
            <a:avLst/>
          </a:prstGeom>
          <a:solidFill>
            <a:srgbClr val="283762">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200" b="1" dirty="0">
              <a:solidFill>
                <a:schemeClr val="bg1"/>
              </a:solidFill>
              <a:latin typeface="Lato"/>
            </a:endParaRPr>
          </a:p>
          <a:p>
            <a:pPr algn="ctr"/>
            <a:endParaRPr lang="en-US" sz="1200" b="1" dirty="0">
              <a:solidFill>
                <a:schemeClr val="bg1"/>
              </a:solidFill>
              <a:latin typeface="Lato"/>
            </a:endParaRPr>
          </a:p>
          <a:p>
            <a:pPr algn="ctr"/>
            <a:endParaRPr lang="en-US" sz="1200" b="1" dirty="0">
              <a:solidFill>
                <a:schemeClr val="bg1"/>
              </a:solidFill>
              <a:latin typeface="Lato"/>
            </a:endParaRPr>
          </a:p>
          <a:p>
            <a:pPr algn="ctr"/>
            <a:endParaRPr lang="en-US" sz="1200" b="1" dirty="0">
              <a:solidFill>
                <a:schemeClr val="bg1"/>
              </a:solidFill>
              <a:latin typeface="Lato"/>
            </a:endParaRPr>
          </a:p>
          <a:p>
            <a:pPr algn="ctr"/>
            <a:endParaRPr lang="en-US" sz="1200" b="1" dirty="0">
              <a:solidFill>
                <a:schemeClr val="bg1"/>
              </a:solidFill>
              <a:latin typeface="Lato"/>
            </a:endParaRPr>
          </a:p>
          <a:p>
            <a:pPr algn="ctr"/>
            <a:r>
              <a:rPr lang="en-US" sz="1200" b="1" dirty="0">
                <a:solidFill>
                  <a:schemeClr val="bg1"/>
                </a:solidFill>
                <a:latin typeface="Lato"/>
              </a:rPr>
              <a:t> </a:t>
            </a:r>
            <a:r>
              <a:rPr lang="en-US" sz="1200" dirty="0">
                <a:solidFill>
                  <a:srgbClr val="FFC000"/>
                </a:solidFill>
                <a:latin typeface="Century Gothic" panose="020B0502020202020204" pitchFamily="34" charset="0"/>
              </a:rPr>
              <a:t>CONTACT OWNER’S EXCLUSIVE AGENTS:</a:t>
            </a:r>
          </a:p>
          <a:p>
            <a:pPr algn="ctr"/>
            <a:endParaRPr lang="en-US" sz="300" dirty="0">
              <a:solidFill>
                <a:schemeClr val="bg1"/>
              </a:solidFill>
              <a:latin typeface="Century Gothic" panose="020B0502020202020204" pitchFamily="34" charset="0"/>
            </a:endParaRPr>
          </a:p>
          <a:p>
            <a:pPr algn="ctr"/>
            <a:r>
              <a:rPr lang="en-US" altLang="en-US" dirty="0">
                <a:solidFill>
                  <a:schemeClr val="bg1"/>
                </a:solidFill>
                <a:latin typeface="Century Gothic" panose="020B0502020202020204" pitchFamily="34" charset="0"/>
                <a:ea typeface="Lato" panose="020F0502020204030203" pitchFamily="34" charset="0"/>
                <a:cs typeface="Lato" panose="020F0502020204030203" pitchFamily="34" charset="0"/>
              </a:rPr>
              <a:t>ALEC FREDERICO </a:t>
            </a:r>
          </a:p>
          <a:p>
            <a:pPr algn="ctr"/>
            <a:r>
              <a:rPr lang="en-US" sz="1000" dirty="0">
                <a:solidFill>
                  <a:schemeClr val="bg1"/>
                </a:solidFill>
                <a:latin typeface="Century Gothic" panose="020B0502020202020204" pitchFamily="34" charset="0"/>
              </a:rPr>
              <a:t>Licensed Real Estate Salespersons</a:t>
            </a:r>
          </a:p>
          <a:p>
            <a:pPr algn="ctr"/>
            <a:r>
              <a:rPr lang="en-US" sz="1000" dirty="0">
                <a:solidFill>
                  <a:schemeClr val="bg1"/>
                </a:solidFill>
                <a:latin typeface="Century Gothic" panose="020B0502020202020204" pitchFamily="34" charset="0"/>
              </a:rPr>
              <a:t>914-779-8200 x 118</a:t>
            </a:r>
          </a:p>
          <a:p>
            <a:pPr algn="ctr"/>
            <a:r>
              <a:rPr lang="en-US" sz="1000" dirty="0">
                <a:solidFill>
                  <a:schemeClr val="bg1"/>
                </a:solidFill>
                <a:latin typeface="Century Gothic" panose="020B0502020202020204" pitchFamily="34" charset="0"/>
                <a:hlinkClick r:id="rId4"/>
              </a:rPr>
              <a:t>alec@admiralrealestate.com</a:t>
            </a:r>
            <a:endParaRPr lang="en-US" sz="1000" dirty="0">
              <a:solidFill>
                <a:schemeClr val="bg1"/>
              </a:solidFill>
              <a:latin typeface="Century Gothic" panose="020B0502020202020204" pitchFamily="34" charset="0"/>
            </a:endParaRPr>
          </a:p>
          <a:p>
            <a:pPr algn="ctr"/>
            <a:endParaRPr lang="en-US" sz="1000" dirty="0">
              <a:solidFill>
                <a:schemeClr val="bg1"/>
              </a:solidFill>
              <a:latin typeface="Century Gothic" panose="020B0502020202020204" pitchFamily="34" charset="0"/>
            </a:endParaRPr>
          </a:p>
        </p:txBody>
      </p:sp>
      <p:pic>
        <p:nvPicPr>
          <p:cNvPr id="63" name="Picture 62"/>
          <p:cNvPicPr>
            <a:picLocks noChangeAspect="1"/>
          </p:cNvPicPr>
          <p:nvPr/>
        </p:nvPicPr>
        <p:blipFill rotWithShape="1">
          <a:blip r:embed="rId5" cstate="print">
            <a:extLst>
              <a:ext uri="{28A0092B-C50C-407E-A947-70E740481C1C}">
                <a14:useLocalDpi xmlns:a14="http://schemas.microsoft.com/office/drawing/2010/main" val="0"/>
              </a:ext>
            </a:extLst>
          </a:blip>
          <a:srcRect l="32760" t="-1059" r="32365" b="43974"/>
          <a:stretch/>
        </p:blipFill>
        <p:spPr>
          <a:xfrm>
            <a:off x="10316369" y="3991300"/>
            <a:ext cx="736804" cy="704062"/>
          </a:xfrm>
          <a:prstGeom prst="rect">
            <a:avLst/>
          </a:prstGeom>
        </p:spPr>
      </p:pic>
      <p:cxnSp>
        <p:nvCxnSpPr>
          <p:cNvPr id="79" name="Straight Connector 78"/>
          <p:cNvCxnSpPr>
            <a:endCxn id="41" idx="1"/>
          </p:cNvCxnSpPr>
          <p:nvPr/>
        </p:nvCxnSpPr>
        <p:spPr>
          <a:xfrm flipV="1">
            <a:off x="1859265" y="4737635"/>
            <a:ext cx="1107377" cy="1454851"/>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V="1">
            <a:off x="4389701" y="1969611"/>
            <a:ext cx="179368" cy="203437"/>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V="1">
            <a:off x="4546594" y="1548295"/>
            <a:ext cx="262783" cy="216630"/>
          </a:xfrm>
          <a:prstGeom prst="line">
            <a:avLst/>
          </a:prstGeom>
          <a:ln w="31750">
            <a:solidFill>
              <a:srgbClr val="FFC91D"/>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V="1">
            <a:off x="4800520" y="943902"/>
            <a:ext cx="904615" cy="610147"/>
          </a:xfrm>
          <a:prstGeom prst="line">
            <a:avLst/>
          </a:prstGeom>
          <a:ln w="31750">
            <a:solidFill>
              <a:srgbClr val="FFC91D"/>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V="1">
            <a:off x="2663727" y="3549915"/>
            <a:ext cx="97299" cy="90613"/>
          </a:xfrm>
          <a:prstGeom prst="line">
            <a:avLst/>
          </a:prstGeom>
          <a:ln w="31750">
            <a:solidFill>
              <a:srgbClr val="FFC91D"/>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2638508" y="3630843"/>
            <a:ext cx="33209" cy="82517"/>
          </a:xfrm>
          <a:prstGeom prst="line">
            <a:avLst/>
          </a:prstGeom>
          <a:ln w="31750">
            <a:solidFill>
              <a:srgbClr val="FFC91D"/>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H="1" flipV="1">
            <a:off x="2638423" y="3883805"/>
            <a:ext cx="149002" cy="751160"/>
          </a:xfrm>
          <a:prstGeom prst="line">
            <a:avLst/>
          </a:prstGeom>
          <a:ln w="31750">
            <a:solidFill>
              <a:srgbClr val="FFC91D"/>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V="1">
            <a:off x="2773773" y="4630449"/>
            <a:ext cx="13651" cy="129827"/>
          </a:xfrm>
          <a:prstGeom prst="line">
            <a:avLst/>
          </a:prstGeom>
          <a:ln w="31750">
            <a:solidFill>
              <a:srgbClr val="FFC91D"/>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V="1">
            <a:off x="2552999" y="4865054"/>
            <a:ext cx="158493" cy="98996"/>
          </a:xfrm>
          <a:prstGeom prst="line">
            <a:avLst/>
          </a:prstGeom>
          <a:ln w="31750">
            <a:solidFill>
              <a:srgbClr val="FFC91D"/>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V="1">
            <a:off x="2301847" y="4961220"/>
            <a:ext cx="258965" cy="167244"/>
          </a:xfrm>
          <a:prstGeom prst="line">
            <a:avLst/>
          </a:prstGeom>
          <a:ln w="31750">
            <a:solidFill>
              <a:srgbClr val="FFC91D"/>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1927995" y="5123504"/>
            <a:ext cx="376992" cy="490563"/>
          </a:xfrm>
          <a:prstGeom prst="line">
            <a:avLst/>
          </a:prstGeom>
          <a:ln w="31750">
            <a:solidFill>
              <a:srgbClr val="FFC91D"/>
            </a:solidFill>
          </a:ln>
        </p:spPr>
        <p:style>
          <a:lnRef idx="1">
            <a:schemeClr val="accent1"/>
          </a:lnRef>
          <a:fillRef idx="0">
            <a:schemeClr val="accent1"/>
          </a:fillRef>
          <a:effectRef idx="0">
            <a:schemeClr val="accent1"/>
          </a:effectRef>
          <a:fontRef idx="minor">
            <a:schemeClr val="tx1"/>
          </a:fontRef>
        </p:style>
      </p:cxnSp>
      <p:sp>
        <p:nvSpPr>
          <p:cNvPr id="128" name="Left Brace 127"/>
          <p:cNvSpPr/>
          <p:nvPr/>
        </p:nvSpPr>
        <p:spPr>
          <a:xfrm rot="18089560">
            <a:off x="3647457" y="3587982"/>
            <a:ext cx="489012" cy="358402"/>
          </a:xfrm>
          <a:prstGeom prst="leftBrace">
            <a:avLst/>
          </a:prstGeom>
          <a:ln w="3175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1" name="Left Brace 130"/>
          <p:cNvSpPr/>
          <p:nvPr/>
        </p:nvSpPr>
        <p:spPr>
          <a:xfrm rot="7626773">
            <a:off x="4996592" y="1497522"/>
            <a:ext cx="489012" cy="358402"/>
          </a:xfrm>
          <a:prstGeom prst="leftBrace">
            <a:avLst/>
          </a:prstGeom>
          <a:ln w="3175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4" name="Straight Arrow Connector 33"/>
          <p:cNvCxnSpPr>
            <a:stCxn id="33" idx="1"/>
          </p:cNvCxnSpPr>
          <p:nvPr/>
        </p:nvCxnSpPr>
        <p:spPr>
          <a:xfrm flipH="1">
            <a:off x="3505200" y="4295745"/>
            <a:ext cx="303679" cy="226457"/>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37" name="TextBox 136"/>
          <p:cNvSpPr txBox="1"/>
          <p:nvPr/>
        </p:nvSpPr>
        <p:spPr>
          <a:xfrm>
            <a:off x="8001000" y="1671209"/>
            <a:ext cx="987771" cy="246221"/>
          </a:xfrm>
          <a:prstGeom prst="rect">
            <a:avLst/>
          </a:prstGeom>
          <a:noFill/>
        </p:spPr>
        <p:txBody>
          <a:bodyPr wrap="none" rtlCol="0">
            <a:spAutoFit/>
          </a:bodyPr>
          <a:lstStyle/>
          <a:p>
            <a:r>
              <a:rPr lang="en-US" sz="1000" dirty="0">
                <a:solidFill>
                  <a:srgbClr val="00B0F0"/>
                </a:solidFill>
                <a:latin typeface="Century Gothic" panose="020B0502020202020204" pitchFamily="34" charset="0"/>
              </a:rPr>
              <a:t>CROSS RIVER</a:t>
            </a:r>
          </a:p>
        </p:txBody>
      </p:sp>
      <p:cxnSp>
        <p:nvCxnSpPr>
          <p:cNvPr id="138" name="Straight Arrow Connector 137"/>
          <p:cNvCxnSpPr>
            <a:stCxn id="137" idx="0"/>
          </p:cNvCxnSpPr>
          <p:nvPr/>
        </p:nvCxnSpPr>
        <p:spPr>
          <a:xfrm flipH="1" flipV="1">
            <a:off x="8481764" y="1219200"/>
            <a:ext cx="13122" cy="452009"/>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40" name="TextBox 139"/>
          <p:cNvSpPr txBox="1"/>
          <p:nvPr/>
        </p:nvSpPr>
        <p:spPr>
          <a:xfrm>
            <a:off x="2157383" y="1657290"/>
            <a:ext cx="1451038" cy="246221"/>
          </a:xfrm>
          <a:prstGeom prst="rect">
            <a:avLst/>
          </a:prstGeom>
          <a:noFill/>
        </p:spPr>
        <p:txBody>
          <a:bodyPr wrap="none" rtlCol="0">
            <a:spAutoFit/>
          </a:bodyPr>
          <a:lstStyle/>
          <a:p>
            <a:r>
              <a:rPr lang="en-US" sz="1000" dirty="0">
                <a:solidFill>
                  <a:srgbClr val="00B0F0"/>
                </a:solidFill>
                <a:latin typeface="Century Gothic" panose="020B0502020202020204" pitchFamily="34" charset="0"/>
              </a:rPr>
              <a:t>YORKTOWN HEIGHTS</a:t>
            </a:r>
          </a:p>
        </p:txBody>
      </p:sp>
      <p:cxnSp>
        <p:nvCxnSpPr>
          <p:cNvPr id="141" name="Straight Arrow Connector 140"/>
          <p:cNvCxnSpPr/>
          <p:nvPr/>
        </p:nvCxnSpPr>
        <p:spPr>
          <a:xfrm flipH="1" flipV="1">
            <a:off x="2457561" y="1195707"/>
            <a:ext cx="259432" cy="461584"/>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flipV="1">
            <a:off x="7759659" y="981965"/>
            <a:ext cx="241341" cy="496466"/>
          </a:xfrm>
          <a:prstGeom prst="line">
            <a:avLst/>
          </a:prstGeom>
          <a:ln w="31750">
            <a:solidFill>
              <a:srgbClr val="FFC91D"/>
            </a:solidFill>
          </a:ln>
        </p:spPr>
        <p:style>
          <a:lnRef idx="1">
            <a:schemeClr val="accent1"/>
          </a:lnRef>
          <a:fillRef idx="0">
            <a:schemeClr val="accent1"/>
          </a:fillRef>
          <a:effectRef idx="0">
            <a:schemeClr val="accent1"/>
          </a:effectRef>
          <a:fontRef idx="minor">
            <a:schemeClr val="tx1"/>
          </a:fontRef>
        </p:style>
      </p:cxnSp>
      <p:sp>
        <p:nvSpPr>
          <p:cNvPr id="154" name="TextBox 153"/>
          <p:cNvSpPr txBox="1"/>
          <p:nvPr/>
        </p:nvSpPr>
        <p:spPr>
          <a:xfrm>
            <a:off x="5339122" y="879566"/>
            <a:ext cx="3811485" cy="184666"/>
          </a:xfrm>
          <a:prstGeom prst="rect">
            <a:avLst/>
          </a:prstGeom>
          <a:solidFill>
            <a:schemeClr val="bg1"/>
          </a:solidFill>
        </p:spPr>
        <p:txBody>
          <a:bodyPr wrap="square" rtlCol="0">
            <a:spAutoFit/>
          </a:bodyPr>
          <a:lstStyle/>
          <a:p>
            <a:endParaRPr lang="en-US" sz="600" dirty="0">
              <a:solidFill>
                <a:srgbClr val="00B0F0"/>
              </a:solidFill>
              <a:latin typeface="Century Gothic" panose="020B0502020202020204" pitchFamily="34" charset="0"/>
            </a:endParaRPr>
          </a:p>
        </p:txBody>
      </p:sp>
      <p:sp>
        <p:nvSpPr>
          <p:cNvPr id="162" name="TextBox 161"/>
          <p:cNvSpPr txBox="1"/>
          <p:nvPr/>
        </p:nvSpPr>
        <p:spPr>
          <a:xfrm rot="16200000">
            <a:off x="-998967" y="3898497"/>
            <a:ext cx="5726541" cy="203356"/>
          </a:xfrm>
          <a:prstGeom prst="rect">
            <a:avLst/>
          </a:prstGeom>
          <a:solidFill>
            <a:schemeClr val="bg1"/>
          </a:solidFill>
        </p:spPr>
        <p:txBody>
          <a:bodyPr wrap="square" rtlCol="0">
            <a:spAutoFit/>
          </a:bodyPr>
          <a:lstStyle/>
          <a:p>
            <a:endParaRPr lang="en-US" sz="600" dirty="0">
              <a:solidFill>
                <a:srgbClr val="00B0F0"/>
              </a:solidFill>
              <a:latin typeface="Century Gothic" panose="020B0502020202020204" pitchFamily="34" charset="0"/>
            </a:endParaRPr>
          </a:p>
        </p:txBody>
      </p:sp>
      <p:pic>
        <p:nvPicPr>
          <p:cNvPr id="4" name="Picture 3">
            <a:extLst>
              <a:ext uri="{FF2B5EF4-FFF2-40B4-BE49-F238E27FC236}">
                <a16:creationId xmlns:a16="http://schemas.microsoft.com/office/drawing/2014/main" id="{FFD7AED5-1C0D-4AD0-862C-BEE43CE24382}"/>
              </a:ext>
            </a:extLst>
          </p:cNvPr>
          <p:cNvPicPr>
            <a:picLocks noChangeAspect="1"/>
          </p:cNvPicPr>
          <p:nvPr/>
        </p:nvPicPr>
        <p:blipFill>
          <a:blip r:embed="rId6"/>
          <a:stretch>
            <a:fillRect/>
          </a:stretch>
        </p:blipFill>
        <p:spPr>
          <a:xfrm>
            <a:off x="7643737" y="4632899"/>
            <a:ext cx="737680" cy="701101"/>
          </a:xfrm>
          <a:prstGeom prst="rect">
            <a:avLst/>
          </a:prstGeom>
        </p:spPr>
      </p:pic>
      <p:sp>
        <p:nvSpPr>
          <p:cNvPr id="37" name="TextBox 36"/>
          <p:cNvSpPr txBox="1"/>
          <p:nvPr/>
        </p:nvSpPr>
        <p:spPr>
          <a:xfrm>
            <a:off x="2309243" y="5475695"/>
            <a:ext cx="1030769" cy="553998"/>
          </a:xfrm>
          <a:prstGeom prst="rect">
            <a:avLst/>
          </a:prstGeom>
          <a:solidFill>
            <a:schemeClr val="tx1">
              <a:lumMod val="65000"/>
              <a:lumOff val="35000"/>
              <a:alpha val="75000"/>
            </a:schemeClr>
          </a:solidFill>
        </p:spPr>
        <p:txBody>
          <a:bodyPr wrap="square" rtlCol="0">
            <a:spAutoFit/>
          </a:bodyPr>
          <a:lstStyle/>
          <a:p>
            <a:r>
              <a:rPr lang="en-US" sz="1000" dirty="0">
                <a:solidFill>
                  <a:schemeClr val="accent3">
                    <a:lumMod val="60000"/>
                    <a:lumOff val="40000"/>
                  </a:schemeClr>
                </a:solidFill>
                <a:latin typeface="Century Gothic" panose="020B0502020202020204" pitchFamily="34" charset="0"/>
              </a:rPr>
              <a:t>NORTHERN </a:t>
            </a:r>
          </a:p>
          <a:p>
            <a:r>
              <a:rPr lang="en-US" sz="1000" dirty="0">
                <a:solidFill>
                  <a:schemeClr val="accent3">
                    <a:lumMod val="60000"/>
                    <a:lumOff val="40000"/>
                  </a:schemeClr>
                </a:solidFill>
                <a:latin typeface="Century Gothic" panose="020B0502020202020204" pitchFamily="34" charset="0"/>
              </a:rPr>
              <a:t>WESTCHESTER</a:t>
            </a:r>
          </a:p>
          <a:p>
            <a:r>
              <a:rPr lang="en-US" sz="1000" dirty="0">
                <a:solidFill>
                  <a:schemeClr val="accent3">
                    <a:lumMod val="60000"/>
                    <a:lumOff val="40000"/>
                  </a:schemeClr>
                </a:solidFill>
                <a:latin typeface="Century Gothic" panose="020B0502020202020204" pitchFamily="34" charset="0"/>
              </a:rPr>
              <a:t>HOSPITAL</a:t>
            </a:r>
          </a:p>
        </p:txBody>
      </p:sp>
      <p:sp>
        <p:nvSpPr>
          <p:cNvPr id="6" name="TextBox 5">
            <a:extLst>
              <a:ext uri="{FF2B5EF4-FFF2-40B4-BE49-F238E27FC236}">
                <a16:creationId xmlns:a16="http://schemas.microsoft.com/office/drawing/2014/main" id="{B6253352-547A-5F9F-F1E6-B082E3A26E0A}"/>
              </a:ext>
            </a:extLst>
          </p:cNvPr>
          <p:cNvSpPr txBox="1"/>
          <p:nvPr/>
        </p:nvSpPr>
        <p:spPr>
          <a:xfrm>
            <a:off x="152305" y="240268"/>
            <a:ext cx="5191769" cy="369332"/>
          </a:xfrm>
          <a:prstGeom prst="rect">
            <a:avLst/>
          </a:prstGeom>
          <a:noFill/>
          <a:ln w="3175">
            <a:noFill/>
          </a:ln>
        </p:spPr>
        <p:txBody>
          <a:bodyPr wrap="square" rtlCol="0">
            <a:spAutoFit/>
          </a:bodyPr>
          <a:lstStyle/>
          <a:p>
            <a:r>
              <a:rPr lang="en-US" dirty="0">
                <a:solidFill>
                  <a:srgbClr val="F06522"/>
                </a:solidFill>
                <a:latin typeface="Century Gothic" panose="020B0502020202020204" pitchFamily="34" charset="0"/>
                <a:ea typeface="Lato" panose="020F0502020204030203" pitchFamily="34" charset="0"/>
                <a:cs typeface="Lato" panose="020F0502020204030203" pitchFamily="34" charset="0"/>
              </a:rPr>
              <a:t>REGIONAL AERIAL</a:t>
            </a:r>
            <a:endParaRPr lang="en-US" dirty="0">
              <a:solidFill>
                <a:srgbClr val="F06522"/>
              </a:solidFill>
              <a:latin typeface="Century Gothic" panose="020B0502020202020204" pitchFamily="34" charset="0"/>
            </a:endParaRPr>
          </a:p>
        </p:txBody>
      </p:sp>
      <p:cxnSp>
        <p:nvCxnSpPr>
          <p:cNvPr id="8" name="Straight Connector 7">
            <a:extLst>
              <a:ext uri="{FF2B5EF4-FFF2-40B4-BE49-F238E27FC236}">
                <a16:creationId xmlns:a16="http://schemas.microsoft.com/office/drawing/2014/main" id="{B2583BA9-C681-9510-7F09-05A21AD31C49}"/>
              </a:ext>
            </a:extLst>
          </p:cNvPr>
          <p:cNvCxnSpPr>
            <a:cxnSpLocks/>
          </p:cNvCxnSpPr>
          <p:nvPr/>
        </p:nvCxnSpPr>
        <p:spPr>
          <a:xfrm>
            <a:off x="0" y="609600"/>
            <a:ext cx="9144000" cy="0"/>
          </a:xfrm>
          <a:prstGeom prst="line">
            <a:avLst/>
          </a:prstGeom>
          <a:ln w="38100">
            <a:solidFill>
              <a:srgbClr val="28376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1BB5C40-89E9-68B5-B6C7-E7D77FEEB5C6}"/>
              </a:ext>
            </a:extLst>
          </p:cNvPr>
          <p:cNvSpPr txBox="1"/>
          <p:nvPr/>
        </p:nvSpPr>
        <p:spPr>
          <a:xfrm>
            <a:off x="5943602" y="246953"/>
            <a:ext cx="3089636" cy="461665"/>
          </a:xfrm>
          <a:prstGeom prst="rect">
            <a:avLst/>
          </a:prstGeom>
          <a:noFill/>
          <a:ln w="3175">
            <a:noFill/>
          </a:ln>
        </p:spPr>
        <p:txBody>
          <a:bodyPr wrap="square" rtlCol="0">
            <a:spAutoFit/>
          </a:bodyPr>
          <a:lstStyle/>
          <a:p>
            <a:pPr algn="r"/>
            <a:r>
              <a:rPr lang="en-US" sz="2400" b="1" dirty="0">
                <a:solidFill>
                  <a:schemeClr val="accent1">
                    <a:lumMod val="50000"/>
                  </a:schemeClr>
                </a:solidFill>
                <a:latin typeface="Century Gothic" panose="020B0502020202020204" pitchFamily="34" charset="0"/>
                <a:ea typeface="Lato" panose="020F0502020204030203" pitchFamily="34" charset="0"/>
                <a:cs typeface="Lato" panose="020F0502020204030203" pitchFamily="34" charset="0"/>
              </a:rPr>
              <a:t>MOUNT KISCO, NY</a:t>
            </a:r>
            <a:endParaRPr lang="en-US" sz="2400" b="1" dirty="0">
              <a:solidFill>
                <a:schemeClr val="accent1">
                  <a:lumMod val="50000"/>
                </a:schemeClr>
              </a:solidFill>
              <a:latin typeface="Century Gothic" panose="020B0502020202020204" pitchFamily="34" charset="0"/>
            </a:endParaRPr>
          </a:p>
        </p:txBody>
      </p:sp>
      <p:sp>
        <p:nvSpPr>
          <p:cNvPr id="10" name="TextBox 9">
            <a:extLst>
              <a:ext uri="{FF2B5EF4-FFF2-40B4-BE49-F238E27FC236}">
                <a16:creationId xmlns:a16="http://schemas.microsoft.com/office/drawing/2014/main" id="{236FE057-037A-072A-F838-67334511F749}"/>
              </a:ext>
            </a:extLst>
          </p:cNvPr>
          <p:cNvSpPr txBox="1"/>
          <p:nvPr/>
        </p:nvSpPr>
        <p:spPr>
          <a:xfrm>
            <a:off x="5943602" y="585412"/>
            <a:ext cx="3060872" cy="400110"/>
          </a:xfrm>
          <a:prstGeom prst="rect">
            <a:avLst/>
          </a:prstGeom>
          <a:noFill/>
          <a:ln w="3175">
            <a:noFill/>
          </a:ln>
        </p:spPr>
        <p:txBody>
          <a:bodyPr wrap="square" rtlCol="0">
            <a:spAutoFit/>
          </a:bodyPr>
          <a:lstStyle/>
          <a:p>
            <a:pPr algn="r"/>
            <a:r>
              <a:rPr lang="en-US" sz="2000" dirty="0">
                <a:solidFill>
                  <a:schemeClr val="accent1">
                    <a:lumMod val="50000"/>
                  </a:schemeClr>
                </a:solidFill>
                <a:latin typeface="Century Gothic" panose="020B0502020202020204" pitchFamily="34" charset="0"/>
                <a:ea typeface="Lato" panose="020F0502020204030203" pitchFamily="34" charset="0"/>
                <a:cs typeface="Lato" panose="020F0502020204030203" pitchFamily="34" charset="0"/>
              </a:rPr>
              <a:t>101 S. Beford Road</a:t>
            </a:r>
            <a:endParaRPr lang="en-US" sz="2000" dirty="0">
              <a:solidFill>
                <a:schemeClr val="accent1">
                  <a:lumMod val="50000"/>
                </a:schemeClr>
              </a:solidFill>
              <a:latin typeface="Century Gothic" panose="020B0502020202020204" pitchFamily="34" charset="0"/>
            </a:endParaRPr>
          </a:p>
        </p:txBody>
      </p:sp>
      <p:pic>
        <p:nvPicPr>
          <p:cNvPr id="15" name="Picture 14">
            <a:hlinkClick r:id="rId7"/>
            <a:extLst>
              <a:ext uri="{FF2B5EF4-FFF2-40B4-BE49-F238E27FC236}">
                <a16:creationId xmlns:a16="http://schemas.microsoft.com/office/drawing/2014/main" id="{B995F984-9D56-05DA-B560-19E8026D466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313" y="6287291"/>
            <a:ext cx="1704087" cy="393839"/>
          </a:xfrm>
          <a:prstGeom prst="rect">
            <a:avLst/>
          </a:prstGeom>
        </p:spPr>
      </p:pic>
    </p:spTree>
    <p:extLst>
      <p:ext uri="{BB962C8B-B14F-4D97-AF65-F5344CB8AC3E}">
        <p14:creationId xmlns:p14="http://schemas.microsoft.com/office/powerpoint/2010/main" val="1857223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C04653-DB3C-BF86-E263-1FBFC7CAA8DB}"/>
              </a:ext>
            </a:extLst>
          </p:cNvPr>
          <p:cNvSpPr txBox="1"/>
          <p:nvPr/>
        </p:nvSpPr>
        <p:spPr>
          <a:xfrm>
            <a:off x="382780" y="1070759"/>
            <a:ext cx="4861453" cy="3567643"/>
          </a:xfrm>
          <a:prstGeom prst="rect">
            <a:avLst/>
          </a:prstGeom>
          <a:noFill/>
        </p:spPr>
        <p:txBody>
          <a:bodyPr wrap="square">
            <a:spAutoFit/>
          </a:bodyPr>
          <a:lstStyle/>
          <a:p>
            <a:pPr marL="171450" indent="-171450">
              <a:spcBef>
                <a:spcPts val="500"/>
              </a:spcBef>
              <a:buFont typeface="Arial" panose="020B0604020202020204" pitchFamily="34" charset="0"/>
              <a:buChar char="•"/>
            </a:pPr>
            <a:r>
              <a:rPr lang="en-US" sz="1200" dirty="0">
                <a:solidFill>
                  <a:srgbClr val="283762"/>
                </a:solidFill>
                <a:latin typeface="Century Gothic" panose="020B0502020202020204" pitchFamily="34" charset="0"/>
              </a:rPr>
              <a:t>2,500 SF Office condominium for sale</a:t>
            </a:r>
          </a:p>
          <a:p>
            <a:pPr marL="171450" indent="-171450">
              <a:spcBef>
                <a:spcPts val="500"/>
              </a:spcBef>
              <a:buFont typeface="Arial" panose="020B0604020202020204" pitchFamily="34" charset="0"/>
              <a:buChar char="•"/>
            </a:pPr>
            <a:r>
              <a:rPr lang="en-US" sz="1200" dirty="0">
                <a:solidFill>
                  <a:srgbClr val="283762"/>
                </a:solidFill>
                <a:latin typeface="Century Gothic" panose="020B0502020202020204" pitchFamily="34" charset="0"/>
              </a:rPr>
              <a:t>Available to divide to 550 SF, 850 SF, and 1,100 SF</a:t>
            </a:r>
          </a:p>
          <a:p>
            <a:pPr marL="171450" indent="-171450">
              <a:spcBef>
                <a:spcPts val="500"/>
              </a:spcBef>
              <a:buFont typeface="Arial" panose="020B0604020202020204" pitchFamily="34" charset="0"/>
              <a:buChar char="•"/>
            </a:pPr>
            <a:r>
              <a:rPr lang="en-US" sz="1200" dirty="0">
                <a:solidFill>
                  <a:srgbClr val="283762"/>
                </a:solidFill>
                <a:latin typeface="Century Gothic" panose="020B0502020202020204" pitchFamily="34" charset="0"/>
              </a:rPr>
              <a:t>Possibility for new owner/user to lease variations to tenants</a:t>
            </a:r>
          </a:p>
          <a:p>
            <a:pPr marL="171450" indent="-171450">
              <a:spcBef>
                <a:spcPts val="500"/>
              </a:spcBef>
              <a:buFont typeface="Arial" panose="020B0604020202020204" pitchFamily="34" charset="0"/>
              <a:buChar char="•"/>
            </a:pPr>
            <a:r>
              <a:rPr lang="en-US" sz="1200" dirty="0">
                <a:solidFill>
                  <a:srgbClr val="283762"/>
                </a:solidFill>
                <a:latin typeface="Century Gothic" panose="020B0502020202020204" pitchFamily="34" charset="0"/>
              </a:rPr>
              <a:t>(3) bathrooms – (1) is ADA, (3) entrances, (5) exam rooms with plumbing (w/ room for 2 more to </a:t>
            </a:r>
            <a:r>
              <a:rPr lang="en-US" sz="1200">
                <a:solidFill>
                  <a:srgbClr val="283762"/>
                </a:solidFill>
                <a:latin typeface="Century Gothic" panose="020B0502020202020204" pitchFamily="34" charset="0"/>
              </a:rPr>
              <a:t>be added) </a:t>
            </a:r>
            <a:r>
              <a:rPr lang="en-US" sz="1200" dirty="0">
                <a:solidFill>
                  <a:srgbClr val="283762"/>
                </a:solidFill>
                <a:latin typeface="Century Gothic" panose="020B0502020202020204" pitchFamily="34" charset="0"/>
              </a:rPr>
              <a:t>&amp; kitchen facilities</a:t>
            </a:r>
          </a:p>
          <a:p>
            <a:pPr marL="171450" indent="-171450">
              <a:spcBef>
                <a:spcPts val="500"/>
              </a:spcBef>
              <a:buFont typeface="Arial" panose="020B0604020202020204" pitchFamily="34" charset="0"/>
              <a:buChar char="•"/>
            </a:pPr>
            <a:r>
              <a:rPr lang="en-US" sz="1200" dirty="0">
                <a:solidFill>
                  <a:srgbClr val="283762"/>
                </a:solidFill>
                <a:latin typeface="Century Gothic" panose="020B0502020202020204" pitchFamily="34" charset="0"/>
              </a:rPr>
              <a:t>Reception, waiting area, break room, and laboratory</a:t>
            </a:r>
          </a:p>
          <a:p>
            <a:pPr marL="171450" indent="-171450">
              <a:spcBef>
                <a:spcPts val="500"/>
              </a:spcBef>
              <a:buFont typeface="Arial" panose="020B0604020202020204" pitchFamily="34" charset="0"/>
              <a:buChar char="•"/>
            </a:pPr>
            <a:r>
              <a:rPr lang="en-US" sz="1200" dirty="0">
                <a:solidFill>
                  <a:srgbClr val="283762"/>
                </a:solidFill>
                <a:latin typeface="Century Gothic" panose="020B0502020202020204" pitchFamily="34" charset="0"/>
              </a:rPr>
              <a:t>Additional offices for private use or consultations</a:t>
            </a:r>
          </a:p>
          <a:p>
            <a:pPr marL="171450" indent="-171450">
              <a:spcBef>
                <a:spcPts val="500"/>
              </a:spcBef>
              <a:buFont typeface="Arial" panose="020B0604020202020204" pitchFamily="34" charset="0"/>
              <a:buChar char="•"/>
            </a:pPr>
            <a:r>
              <a:rPr lang="en-US" sz="1200" dirty="0">
                <a:solidFill>
                  <a:srgbClr val="283762"/>
                </a:solidFill>
                <a:latin typeface="Century Gothic" panose="020B0502020202020204" pitchFamily="34" charset="0"/>
              </a:rPr>
              <a:t>Windowed throughout with natural light and relaxing views</a:t>
            </a:r>
          </a:p>
          <a:p>
            <a:pPr marL="171450" indent="-171450">
              <a:spcBef>
                <a:spcPts val="500"/>
              </a:spcBef>
              <a:buFont typeface="Arial" panose="020B0604020202020204" pitchFamily="34" charset="0"/>
              <a:buChar char="•"/>
            </a:pPr>
            <a:r>
              <a:rPr lang="en-US" sz="1200" dirty="0">
                <a:solidFill>
                  <a:srgbClr val="283762"/>
                </a:solidFill>
                <a:latin typeface="Century Gothic" panose="020B0502020202020204" pitchFamily="34" charset="0"/>
              </a:rPr>
              <a:t>Ample on-site parking directly in front of unit</a:t>
            </a:r>
          </a:p>
          <a:p>
            <a:pPr marL="171450" indent="-171450">
              <a:spcBef>
                <a:spcPts val="500"/>
              </a:spcBef>
              <a:buFont typeface="Arial" panose="020B0604020202020204" pitchFamily="34" charset="0"/>
              <a:buChar char="•"/>
            </a:pPr>
            <a:r>
              <a:rPr lang="en-US" sz="1200" dirty="0">
                <a:solidFill>
                  <a:srgbClr val="283762"/>
                </a:solidFill>
                <a:latin typeface="Century Gothic" panose="020B0502020202020204" pitchFamily="34" charset="0"/>
              </a:rPr>
              <a:t>Currently built-out as fully operational dental suite</a:t>
            </a:r>
          </a:p>
          <a:p>
            <a:pPr marL="171450" indent="-171450">
              <a:spcBef>
                <a:spcPts val="500"/>
              </a:spcBef>
              <a:buFont typeface="Arial" panose="020B0604020202020204" pitchFamily="34" charset="0"/>
              <a:buChar char="•"/>
            </a:pPr>
            <a:r>
              <a:rPr lang="en-US" sz="1200" dirty="0">
                <a:solidFill>
                  <a:srgbClr val="283762"/>
                </a:solidFill>
                <a:latin typeface="Century Gothic" panose="020B0502020202020204" pitchFamily="34" charset="0"/>
              </a:rPr>
              <a:t>Recently renovated with modern design and fixtures</a:t>
            </a:r>
          </a:p>
          <a:p>
            <a:pPr marL="171450" indent="-171450">
              <a:spcBef>
                <a:spcPts val="500"/>
              </a:spcBef>
              <a:buFont typeface="Arial" panose="020B0604020202020204" pitchFamily="34" charset="0"/>
              <a:buChar char="•"/>
            </a:pPr>
            <a:r>
              <a:rPr lang="en-US" sz="1200" dirty="0">
                <a:solidFill>
                  <a:srgbClr val="283762"/>
                </a:solidFill>
                <a:latin typeface="Century Gothic" panose="020B0502020202020204" pitchFamily="34" charset="0"/>
              </a:rPr>
              <a:t>In proximity to Optum Multi-Specialty Group and Northern Westchester Hospital</a:t>
            </a:r>
          </a:p>
          <a:p>
            <a:pPr marL="171450" indent="-171450">
              <a:spcBef>
                <a:spcPts val="500"/>
              </a:spcBef>
              <a:buFont typeface="Arial" panose="020B0604020202020204" pitchFamily="34" charset="0"/>
              <a:buChar char="•"/>
            </a:pPr>
            <a:r>
              <a:rPr lang="en-US" sz="1200" dirty="0">
                <a:solidFill>
                  <a:srgbClr val="283762"/>
                </a:solidFill>
                <a:latin typeface="Century Gothic" panose="020B0502020202020204" pitchFamily="34" charset="0"/>
              </a:rPr>
              <a:t>Close to Metro North; minutes to I-684 &amp; Saw Mill River Pkwy</a:t>
            </a:r>
          </a:p>
        </p:txBody>
      </p:sp>
      <p:sp>
        <p:nvSpPr>
          <p:cNvPr id="80" name="Rectangle 79"/>
          <p:cNvSpPr/>
          <p:nvPr/>
        </p:nvSpPr>
        <p:spPr bwMode="auto">
          <a:xfrm>
            <a:off x="5309732" y="1071265"/>
            <a:ext cx="3906840" cy="5786735"/>
          </a:xfrm>
          <a:prstGeom prst="rect">
            <a:avLst/>
          </a:prstGeom>
          <a:solidFill>
            <a:schemeClr val="bg1">
              <a:lumMod val="85000"/>
              <a:alpha val="3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4" name="TextBox 53">
            <a:extLst>
              <a:ext uri="{FF2B5EF4-FFF2-40B4-BE49-F238E27FC236}">
                <a16:creationId xmlns:a16="http://schemas.microsoft.com/office/drawing/2014/main" id="{DCE43C63-7DD8-AA8F-0C46-9EF7935CB678}"/>
              </a:ext>
            </a:extLst>
          </p:cNvPr>
          <p:cNvSpPr txBox="1"/>
          <p:nvPr/>
        </p:nvSpPr>
        <p:spPr>
          <a:xfrm>
            <a:off x="5309732" y="5029200"/>
            <a:ext cx="3827170" cy="707886"/>
          </a:xfrm>
          <a:prstGeom prst="rect">
            <a:avLst/>
          </a:prstGeom>
          <a:noFill/>
          <a:ln>
            <a:noFill/>
          </a:ln>
        </p:spPr>
        <p:txBody>
          <a:bodyPr wrap="square" rtlCol="0">
            <a:spAutoFit/>
          </a:bodyPr>
          <a:lstStyle/>
          <a:p>
            <a:pPr algn="ctr"/>
            <a:r>
              <a:rPr lang="en-US" sz="2000" dirty="0">
                <a:solidFill>
                  <a:srgbClr val="283762"/>
                </a:solidFill>
                <a:latin typeface="Century Gothic" panose="020B0502020202020204" pitchFamily="34" charset="0"/>
              </a:rPr>
              <a:t>NOV 2024 </a:t>
            </a:r>
            <a:r>
              <a:rPr lang="en-US" sz="2000" dirty="0">
                <a:solidFill>
                  <a:srgbClr val="F06522"/>
                </a:solidFill>
                <a:latin typeface="Century Gothic" panose="020B0502020202020204" pitchFamily="34" charset="0"/>
              </a:rPr>
              <a:t>MOUNT KISCO</a:t>
            </a:r>
            <a:r>
              <a:rPr lang="en-US" sz="2000" dirty="0">
                <a:solidFill>
                  <a:srgbClr val="283762"/>
                </a:solidFill>
                <a:latin typeface="Century Gothic" panose="020B0502020202020204" pitchFamily="34" charset="0"/>
              </a:rPr>
              <a:t> MEDIANHOME SALES PRICE</a:t>
            </a:r>
          </a:p>
        </p:txBody>
      </p:sp>
      <p:sp>
        <p:nvSpPr>
          <p:cNvPr id="68" name="Rectangle 67"/>
          <p:cNvSpPr/>
          <p:nvPr/>
        </p:nvSpPr>
        <p:spPr bwMode="auto">
          <a:xfrm>
            <a:off x="517314" y="5038421"/>
            <a:ext cx="4098480" cy="295579"/>
          </a:xfrm>
          <a:prstGeom prst="rect">
            <a:avLst/>
          </a:prstGeom>
          <a:solidFill>
            <a:srgbClr val="283762">
              <a:alpha val="7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Century Gothic" panose="020B0502020202020204" pitchFamily="34" charset="0"/>
            </a:endParaRPr>
          </a:p>
        </p:txBody>
      </p:sp>
      <p:sp>
        <p:nvSpPr>
          <p:cNvPr id="69" name="Rectangle: Rounded Corners 68">
            <a:extLst>
              <a:ext uri="{FF2B5EF4-FFF2-40B4-BE49-F238E27FC236}">
                <a16:creationId xmlns:a16="http://schemas.microsoft.com/office/drawing/2014/main" id="{E74F431C-672B-EC24-9C8A-FCD7F6D0DDCD}"/>
              </a:ext>
            </a:extLst>
          </p:cNvPr>
          <p:cNvSpPr/>
          <p:nvPr/>
        </p:nvSpPr>
        <p:spPr>
          <a:xfrm>
            <a:off x="5943600" y="5829224"/>
            <a:ext cx="2513295" cy="571576"/>
          </a:xfrm>
          <a:prstGeom prst="roundRect">
            <a:avLst/>
          </a:prstGeom>
          <a:solidFill>
            <a:srgbClr val="F0652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45">
            <a:extLst>
              <a:ext uri="{FF2B5EF4-FFF2-40B4-BE49-F238E27FC236}">
                <a16:creationId xmlns:a16="http://schemas.microsoft.com/office/drawing/2014/main" id="{F46E9AEE-CE37-3BE9-4438-D9CCAADD38CA}"/>
              </a:ext>
            </a:extLst>
          </p:cNvPr>
          <p:cNvSpPr>
            <a:spLocks noChangeArrowheads="1"/>
          </p:cNvSpPr>
          <p:nvPr/>
        </p:nvSpPr>
        <p:spPr bwMode="auto">
          <a:xfrm>
            <a:off x="76200" y="381000"/>
            <a:ext cx="1841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i="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32" name="TextBox 31">
            <a:extLst>
              <a:ext uri="{FF2B5EF4-FFF2-40B4-BE49-F238E27FC236}">
                <a16:creationId xmlns:a16="http://schemas.microsoft.com/office/drawing/2014/main" id="{C7C6A300-5FF3-AA76-70E9-D99C54B05EA7}"/>
              </a:ext>
            </a:extLst>
          </p:cNvPr>
          <p:cNvSpPr txBox="1"/>
          <p:nvPr/>
        </p:nvSpPr>
        <p:spPr>
          <a:xfrm>
            <a:off x="152305" y="240268"/>
            <a:ext cx="5191769" cy="369332"/>
          </a:xfrm>
          <a:prstGeom prst="rect">
            <a:avLst/>
          </a:prstGeom>
          <a:noFill/>
          <a:ln w="3175">
            <a:noFill/>
          </a:ln>
        </p:spPr>
        <p:txBody>
          <a:bodyPr wrap="square" rtlCol="0">
            <a:spAutoFit/>
          </a:bodyPr>
          <a:lstStyle/>
          <a:p>
            <a:r>
              <a:rPr lang="en-US" dirty="0">
                <a:solidFill>
                  <a:srgbClr val="F06522"/>
                </a:solidFill>
                <a:latin typeface="Century Gothic" panose="020B0502020202020204" pitchFamily="34" charset="0"/>
                <a:ea typeface="Lato" panose="020F0502020204030203" pitchFamily="34" charset="0"/>
                <a:cs typeface="Lato" panose="020F0502020204030203" pitchFamily="34" charset="0"/>
              </a:rPr>
              <a:t>SITE DETAILS &amp; DEMOGRAPHICS</a:t>
            </a:r>
            <a:endParaRPr lang="en-US" dirty="0">
              <a:solidFill>
                <a:srgbClr val="F06522"/>
              </a:solidFill>
              <a:latin typeface="Century Gothic" panose="020B0502020202020204" pitchFamily="34" charset="0"/>
            </a:endParaRPr>
          </a:p>
        </p:txBody>
      </p:sp>
      <p:sp>
        <p:nvSpPr>
          <p:cNvPr id="37" name="Rectangle 4">
            <a:extLst>
              <a:ext uri="{FF2B5EF4-FFF2-40B4-BE49-F238E27FC236}">
                <a16:creationId xmlns:a16="http://schemas.microsoft.com/office/drawing/2014/main" id="{E1590DAB-06D5-0582-49EC-C1E4C3F3FE96}"/>
              </a:ext>
            </a:extLst>
          </p:cNvPr>
          <p:cNvSpPr>
            <a:spLocks noChangeArrowheads="1"/>
          </p:cNvSpPr>
          <p:nvPr/>
        </p:nvSpPr>
        <p:spPr bwMode="auto">
          <a:xfrm>
            <a:off x="0" y="609600"/>
            <a:ext cx="9144000" cy="373954"/>
          </a:xfrm>
          <a:prstGeom prst="rect">
            <a:avLst/>
          </a:prstGeom>
          <a:solidFill>
            <a:srgbClr val="FFFFFF">
              <a:alpha val="50000"/>
            </a:srgbClr>
          </a:solidFill>
          <a:ln>
            <a:noFill/>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None/>
            </a:pPr>
            <a:endParaRPr lang="en-US" altLang="en-US" sz="1900" i="1" dirty="0">
              <a:solidFill>
                <a:schemeClr val="bg1"/>
              </a:solidFill>
              <a:latin typeface="Century Gothic" panose="020B0502020202020204" pitchFamily="34" charset="0"/>
              <a:ea typeface="Lato" panose="020F0502020204030203" pitchFamily="34" charset="0"/>
              <a:cs typeface="Lato" panose="020F0502020204030203" pitchFamily="34" charset="0"/>
            </a:endParaRPr>
          </a:p>
        </p:txBody>
      </p:sp>
      <p:grpSp>
        <p:nvGrpSpPr>
          <p:cNvPr id="33" name="Group 32">
            <a:extLst>
              <a:ext uri="{FF2B5EF4-FFF2-40B4-BE49-F238E27FC236}">
                <a16:creationId xmlns:a16="http://schemas.microsoft.com/office/drawing/2014/main" id="{F0495739-6A78-FE70-AF9A-7202ED3B8D3D}"/>
              </a:ext>
            </a:extLst>
          </p:cNvPr>
          <p:cNvGrpSpPr/>
          <p:nvPr/>
        </p:nvGrpSpPr>
        <p:grpSpPr>
          <a:xfrm>
            <a:off x="0" y="246953"/>
            <a:ext cx="9144000" cy="738569"/>
            <a:chOff x="0" y="246953"/>
            <a:chExt cx="9144000" cy="738569"/>
          </a:xfrm>
        </p:grpSpPr>
        <p:cxnSp>
          <p:nvCxnSpPr>
            <p:cNvPr id="34" name="Straight Connector 33">
              <a:extLst>
                <a:ext uri="{FF2B5EF4-FFF2-40B4-BE49-F238E27FC236}">
                  <a16:creationId xmlns:a16="http://schemas.microsoft.com/office/drawing/2014/main" id="{3EACF0E5-FE80-FFA6-5FDA-69A53428BD01}"/>
                </a:ext>
              </a:extLst>
            </p:cNvPr>
            <p:cNvCxnSpPr>
              <a:cxnSpLocks/>
            </p:cNvCxnSpPr>
            <p:nvPr/>
          </p:nvCxnSpPr>
          <p:spPr>
            <a:xfrm>
              <a:off x="0" y="609600"/>
              <a:ext cx="9144000" cy="0"/>
            </a:xfrm>
            <a:prstGeom prst="line">
              <a:avLst/>
            </a:prstGeom>
            <a:ln w="38100">
              <a:solidFill>
                <a:srgbClr val="283762"/>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4DB08B6-ED42-6D00-A801-85AE4834F263}"/>
                </a:ext>
              </a:extLst>
            </p:cNvPr>
            <p:cNvSpPr txBox="1"/>
            <p:nvPr/>
          </p:nvSpPr>
          <p:spPr>
            <a:xfrm>
              <a:off x="5943602" y="246953"/>
              <a:ext cx="3089636" cy="461665"/>
            </a:xfrm>
            <a:prstGeom prst="rect">
              <a:avLst/>
            </a:prstGeom>
            <a:noFill/>
            <a:ln w="3175">
              <a:noFill/>
            </a:ln>
          </p:spPr>
          <p:txBody>
            <a:bodyPr wrap="square" rtlCol="0">
              <a:spAutoFit/>
            </a:bodyPr>
            <a:lstStyle/>
            <a:p>
              <a:pPr algn="r"/>
              <a:r>
                <a:rPr lang="en-US" sz="2400" b="1" dirty="0">
                  <a:solidFill>
                    <a:schemeClr val="accent1">
                      <a:lumMod val="50000"/>
                    </a:schemeClr>
                  </a:solidFill>
                  <a:latin typeface="Century Gothic" panose="020B0502020202020204" pitchFamily="34" charset="0"/>
                  <a:ea typeface="Lato" panose="020F0502020204030203" pitchFamily="34" charset="0"/>
                  <a:cs typeface="Lato" panose="020F0502020204030203" pitchFamily="34" charset="0"/>
                </a:rPr>
                <a:t>MOUNT KISCO, NY</a:t>
              </a:r>
              <a:endParaRPr lang="en-US" sz="2400" b="1" dirty="0">
                <a:solidFill>
                  <a:schemeClr val="accent1">
                    <a:lumMod val="50000"/>
                  </a:schemeClr>
                </a:solidFill>
                <a:latin typeface="Century Gothic" panose="020B0502020202020204" pitchFamily="34" charset="0"/>
              </a:endParaRPr>
            </a:p>
          </p:txBody>
        </p:sp>
        <p:sp>
          <p:nvSpPr>
            <p:cNvPr id="36" name="TextBox 35">
              <a:extLst>
                <a:ext uri="{FF2B5EF4-FFF2-40B4-BE49-F238E27FC236}">
                  <a16:creationId xmlns:a16="http://schemas.microsoft.com/office/drawing/2014/main" id="{5878771A-C47A-8D43-4979-95411AAB384C}"/>
                </a:ext>
              </a:extLst>
            </p:cNvPr>
            <p:cNvSpPr txBox="1"/>
            <p:nvPr/>
          </p:nvSpPr>
          <p:spPr>
            <a:xfrm>
              <a:off x="5943602" y="585412"/>
              <a:ext cx="3060872" cy="400110"/>
            </a:xfrm>
            <a:prstGeom prst="rect">
              <a:avLst/>
            </a:prstGeom>
            <a:noFill/>
            <a:ln w="3175">
              <a:noFill/>
            </a:ln>
          </p:spPr>
          <p:txBody>
            <a:bodyPr wrap="square" rtlCol="0">
              <a:spAutoFit/>
            </a:bodyPr>
            <a:lstStyle/>
            <a:p>
              <a:pPr algn="r"/>
              <a:r>
                <a:rPr lang="en-US" sz="2000" dirty="0">
                  <a:solidFill>
                    <a:schemeClr val="accent1">
                      <a:lumMod val="50000"/>
                    </a:schemeClr>
                  </a:solidFill>
                  <a:latin typeface="Century Gothic" panose="020B0502020202020204" pitchFamily="34" charset="0"/>
                  <a:ea typeface="Lato" panose="020F0502020204030203" pitchFamily="34" charset="0"/>
                  <a:cs typeface="Lato" panose="020F0502020204030203" pitchFamily="34" charset="0"/>
                </a:rPr>
                <a:t>101 S. Beford Road</a:t>
              </a:r>
              <a:endParaRPr lang="en-US" sz="2000" dirty="0">
                <a:solidFill>
                  <a:schemeClr val="accent1">
                    <a:lumMod val="50000"/>
                  </a:schemeClr>
                </a:solidFill>
                <a:latin typeface="Century Gothic" panose="020B0502020202020204" pitchFamily="34" charset="0"/>
              </a:endParaRPr>
            </a:p>
          </p:txBody>
        </p:sp>
      </p:grpSp>
      <p:sp>
        <p:nvSpPr>
          <p:cNvPr id="30" name="TextBox 29"/>
          <p:cNvSpPr txBox="1"/>
          <p:nvPr/>
        </p:nvSpPr>
        <p:spPr>
          <a:xfrm>
            <a:off x="152400" y="4675257"/>
            <a:ext cx="2571338" cy="353943"/>
          </a:xfrm>
          <a:prstGeom prst="rect">
            <a:avLst/>
          </a:prstGeom>
          <a:noFill/>
          <a:ln>
            <a:noFill/>
          </a:ln>
        </p:spPr>
        <p:txBody>
          <a:bodyPr wrap="square" rtlCol="0">
            <a:spAutoFit/>
          </a:bodyPr>
          <a:lstStyle/>
          <a:p>
            <a:r>
              <a:rPr lang="en-US" sz="1700" dirty="0">
                <a:solidFill>
                  <a:srgbClr val="283762"/>
                </a:solidFill>
                <a:latin typeface="Century Gothic" panose="020B0502020202020204" pitchFamily="34" charset="0"/>
              </a:rPr>
              <a:t>DEMOGRAPHICS</a:t>
            </a:r>
          </a:p>
        </p:txBody>
      </p:sp>
      <p:sp>
        <p:nvSpPr>
          <p:cNvPr id="48" name="TextBox 47"/>
          <p:cNvSpPr txBox="1"/>
          <p:nvPr/>
        </p:nvSpPr>
        <p:spPr>
          <a:xfrm>
            <a:off x="152400" y="762000"/>
            <a:ext cx="3509738" cy="353943"/>
          </a:xfrm>
          <a:prstGeom prst="rect">
            <a:avLst/>
          </a:prstGeom>
          <a:noFill/>
          <a:ln>
            <a:noFill/>
          </a:ln>
        </p:spPr>
        <p:txBody>
          <a:bodyPr wrap="square" rtlCol="0">
            <a:spAutoFit/>
          </a:bodyPr>
          <a:lstStyle/>
          <a:p>
            <a:r>
              <a:rPr lang="en-US" sz="1700" dirty="0">
                <a:solidFill>
                  <a:srgbClr val="283762"/>
                </a:solidFill>
                <a:latin typeface="Century Gothic" panose="020B0502020202020204" pitchFamily="34" charset="0"/>
              </a:rPr>
              <a:t>SPACE DETAILS</a:t>
            </a:r>
          </a:p>
        </p:txBody>
      </p:sp>
      <p:sp>
        <p:nvSpPr>
          <p:cNvPr id="49" name="Rectangle 48"/>
          <p:cNvSpPr/>
          <p:nvPr/>
        </p:nvSpPr>
        <p:spPr>
          <a:xfrm>
            <a:off x="517312" y="5021665"/>
            <a:ext cx="4098482" cy="1763797"/>
          </a:xfrm>
          <a:prstGeom prst="rect">
            <a:avLst/>
          </a:prstGeom>
          <a:noFill/>
          <a:ln w="9525">
            <a:solidFill>
              <a:srgbClr val="283762">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5">
            <a:extLst>
              <a:ext uri="{FF2B5EF4-FFF2-40B4-BE49-F238E27FC236}">
                <a16:creationId xmlns:a16="http://schemas.microsoft.com/office/drawing/2014/main" id="{EE72D085-B002-40D3-A9F6-FC5340F003D6}"/>
              </a:ext>
            </a:extLst>
          </p:cNvPr>
          <p:cNvSpPr txBox="1">
            <a:spLocks noChangeArrowheads="1"/>
          </p:cNvSpPr>
          <p:nvPr/>
        </p:nvSpPr>
        <p:spPr bwMode="auto">
          <a:xfrm>
            <a:off x="5323903" y="4136044"/>
            <a:ext cx="3820097" cy="184666"/>
          </a:xfrm>
          <a:prstGeom prst="rect">
            <a:avLst/>
          </a:prstGeom>
          <a:solidFill>
            <a:srgbClr val="F06522">
              <a:alpha val="55000"/>
            </a:srgbClr>
          </a:solidFill>
          <a:ln w="9525">
            <a:noFill/>
            <a:miter lim="800000"/>
            <a:headEnd/>
            <a:tailEnd/>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300" dirty="0">
              <a:solidFill>
                <a:schemeClr val="bg1"/>
              </a:solidFill>
              <a:latin typeface="Century Gothic" panose="020B0502020202020204" pitchFamily="34" charset="0"/>
              <a:ea typeface="Lato" panose="020F0502020204030203" pitchFamily="34" charset="0"/>
              <a:cs typeface="Lato" panose="020F0502020204030203" pitchFamily="34" charset="0"/>
            </a:endParaRPr>
          </a:p>
          <a:p>
            <a:pPr algn="ctr">
              <a:spcBef>
                <a:spcPct val="0"/>
              </a:spcBef>
              <a:buFontTx/>
              <a:buNone/>
            </a:pPr>
            <a:endParaRPr lang="en-US" altLang="en-US" sz="300" dirty="0">
              <a:solidFill>
                <a:schemeClr val="bg1"/>
              </a:solidFill>
              <a:latin typeface="Century Gothic" panose="020B0502020202020204" pitchFamily="34" charset="0"/>
              <a:ea typeface="Lato" panose="020F0502020204030203" pitchFamily="34" charset="0"/>
              <a:cs typeface="Lato" panose="020F0502020204030203" pitchFamily="34" charset="0"/>
            </a:endParaRPr>
          </a:p>
        </p:txBody>
      </p:sp>
      <p:sp>
        <p:nvSpPr>
          <p:cNvPr id="51" name="TextBox 5">
            <a:extLst>
              <a:ext uri="{FF2B5EF4-FFF2-40B4-BE49-F238E27FC236}">
                <a16:creationId xmlns:a16="http://schemas.microsoft.com/office/drawing/2014/main" id="{6677F0B8-42CD-7D40-E0E5-7518220AF65C}"/>
              </a:ext>
            </a:extLst>
          </p:cNvPr>
          <p:cNvSpPr txBox="1">
            <a:spLocks noChangeArrowheads="1"/>
          </p:cNvSpPr>
          <p:nvPr/>
        </p:nvSpPr>
        <p:spPr bwMode="auto">
          <a:xfrm>
            <a:off x="5323903" y="3516133"/>
            <a:ext cx="3820097" cy="190005"/>
          </a:xfrm>
          <a:prstGeom prst="rect">
            <a:avLst/>
          </a:prstGeom>
          <a:solidFill>
            <a:srgbClr val="F06522">
              <a:alpha val="55000"/>
            </a:srgbClr>
          </a:solidFill>
          <a:ln w="9525">
            <a:noFill/>
            <a:miter lim="800000"/>
            <a:headEnd/>
            <a:tailEnd/>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300" dirty="0">
              <a:solidFill>
                <a:schemeClr val="bg1"/>
              </a:solidFill>
              <a:latin typeface="Century Gothic" panose="020B0502020202020204" pitchFamily="34" charset="0"/>
              <a:ea typeface="Lato" panose="020F0502020204030203" pitchFamily="34" charset="0"/>
              <a:cs typeface="Lato" panose="020F0502020204030203" pitchFamily="34" charset="0"/>
            </a:endParaRPr>
          </a:p>
          <a:p>
            <a:pPr algn="ctr">
              <a:spcBef>
                <a:spcPct val="0"/>
              </a:spcBef>
              <a:buFontTx/>
              <a:buNone/>
            </a:pPr>
            <a:endParaRPr lang="en-US" altLang="en-US" sz="300" dirty="0">
              <a:solidFill>
                <a:schemeClr val="bg1"/>
              </a:solidFill>
              <a:latin typeface="Century Gothic" panose="020B0502020202020204" pitchFamily="34" charset="0"/>
              <a:ea typeface="Lato" panose="020F0502020204030203" pitchFamily="34" charset="0"/>
              <a:cs typeface="Lato" panose="020F0502020204030203" pitchFamily="34" charset="0"/>
            </a:endParaRPr>
          </a:p>
        </p:txBody>
      </p:sp>
      <p:sp>
        <p:nvSpPr>
          <p:cNvPr id="52" name="TextBox 51">
            <a:extLst>
              <a:ext uri="{FF2B5EF4-FFF2-40B4-BE49-F238E27FC236}">
                <a16:creationId xmlns:a16="http://schemas.microsoft.com/office/drawing/2014/main" id="{78755E7C-602A-4B8B-F565-6EA65C8BF8AB}"/>
              </a:ext>
            </a:extLst>
          </p:cNvPr>
          <p:cNvSpPr txBox="1"/>
          <p:nvPr/>
        </p:nvSpPr>
        <p:spPr>
          <a:xfrm>
            <a:off x="5416312" y="2995647"/>
            <a:ext cx="3812997" cy="400110"/>
          </a:xfrm>
          <a:prstGeom prst="rect">
            <a:avLst/>
          </a:prstGeom>
          <a:noFill/>
        </p:spPr>
        <p:txBody>
          <a:bodyPr wrap="square" rtlCol="0">
            <a:spAutoFit/>
          </a:bodyPr>
          <a:lstStyle/>
          <a:p>
            <a:r>
              <a:rPr lang="en-US" sz="2000" dirty="0">
                <a:solidFill>
                  <a:srgbClr val="283762"/>
                </a:solidFill>
                <a:latin typeface="Century Gothic" panose="020B0502020202020204" pitchFamily="34" charset="0"/>
              </a:rPr>
              <a:t>KEY FACTS </a:t>
            </a:r>
            <a:r>
              <a:rPr lang="en-US" sz="1100" dirty="0">
                <a:solidFill>
                  <a:srgbClr val="283762"/>
                </a:solidFill>
                <a:latin typeface="Century Gothic" panose="020B0502020202020204" pitchFamily="34" charset="0"/>
              </a:rPr>
              <a:t>(15-Minute Drive-Time From Site)</a:t>
            </a:r>
            <a:endParaRPr lang="en-US" sz="2000" dirty="0">
              <a:solidFill>
                <a:srgbClr val="283762"/>
              </a:solidFill>
              <a:latin typeface="Century Gothic" panose="020B0502020202020204" pitchFamily="34" charset="0"/>
            </a:endParaRPr>
          </a:p>
        </p:txBody>
      </p:sp>
      <p:sp>
        <p:nvSpPr>
          <p:cNvPr id="55" name="Rectangle 54">
            <a:extLst>
              <a:ext uri="{FF2B5EF4-FFF2-40B4-BE49-F238E27FC236}">
                <a16:creationId xmlns:a16="http://schemas.microsoft.com/office/drawing/2014/main" id="{C1CDF1B8-CD29-36B2-3357-DFA7876B0202}"/>
              </a:ext>
            </a:extLst>
          </p:cNvPr>
          <p:cNvSpPr/>
          <p:nvPr/>
        </p:nvSpPr>
        <p:spPr>
          <a:xfrm>
            <a:off x="5416312" y="3469725"/>
            <a:ext cx="1459945" cy="630942"/>
          </a:xfrm>
          <a:prstGeom prst="rect">
            <a:avLst/>
          </a:prstGeom>
          <a:ln>
            <a:noFill/>
          </a:ln>
        </p:spPr>
        <p:txBody>
          <a:bodyPr wrap="square">
            <a:spAutoFit/>
          </a:bodyPr>
          <a:lstStyle/>
          <a:p>
            <a:pPr algn="ctr">
              <a:spcAft>
                <a:spcPts val="600"/>
              </a:spcAft>
            </a:pPr>
            <a:r>
              <a:rPr lang="en-US" sz="1200" dirty="0">
                <a:solidFill>
                  <a:schemeClr val="bg1"/>
                </a:solidFill>
                <a:latin typeface="Century Gothic" panose="020B0502020202020204" pitchFamily="34" charset="0"/>
              </a:rPr>
              <a:t>POPULATION</a:t>
            </a:r>
          </a:p>
          <a:p>
            <a:pPr algn="ctr">
              <a:spcAft>
                <a:spcPts val="600"/>
              </a:spcAft>
            </a:pPr>
            <a:r>
              <a:rPr lang="en-US" dirty="0">
                <a:solidFill>
                  <a:srgbClr val="283762"/>
                </a:solidFill>
                <a:latin typeface="Century Gothic" panose="020B0502020202020204" pitchFamily="34" charset="0"/>
              </a:rPr>
              <a:t>70,715</a:t>
            </a:r>
            <a:endParaRPr lang="en-US" sz="1200" dirty="0">
              <a:solidFill>
                <a:srgbClr val="283762"/>
              </a:solidFill>
              <a:latin typeface="Century Gothic" panose="020B0502020202020204" pitchFamily="34" charset="0"/>
            </a:endParaRPr>
          </a:p>
        </p:txBody>
      </p:sp>
      <p:sp>
        <p:nvSpPr>
          <p:cNvPr id="59" name="Rectangle 58">
            <a:extLst>
              <a:ext uri="{FF2B5EF4-FFF2-40B4-BE49-F238E27FC236}">
                <a16:creationId xmlns:a16="http://schemas.microsoft.com/office/drawing/2014/main" id="{03ED3013-9B41-BCC7-2FBC-1F4A4274FD8F}"/>
              </a:ext>
            </a:extLst>
          </p:cNvPr>
          <p:cNvSpPr/>
          <p:nvPr/>
        </p:nvSpPr>
        <p:spPr>
          <a:xfrm>
            <a:off x="7395688" y="3470312"/>
            <a:ext cx="1748311" cy="630942"/>
          </a:xfrm>
          <a:prstGeom prst="rect">
            <a:avLst/>
          </a:prstGeom>
          <a:ln>
            <a:noFill/>
          </a:ln>
        </p:spPr>
        <p:txBody>
          <a:bodyPr wrap="square">
            <a:spAutoFit/>
          </a:bodyPr>
          <a:lstStyle/>
          <a:p>
            <a:pPr algn="ctr">
              <a:spcAft>
                <a:spcPts val="600"/>
              </a:spcAft>
            </a:pPr>
            <a:r>
              <a:rPr lang="en-US" sz="1200" dirty="0">
                <a:solidFill>
                  <a:schemeClr val="bg1"/>
                </a:solidFill>
                <a:latin typeface="Century Gothic" panose="020B0502020202020204" pitchFamily="34" charset="0"/>
              </a:rPr>
              <a:t>AVG INCOME</a:t>
            </a:r>
          </a:p>
          <a:p>
            <a:pPr algn="ctr">
              <a:spcAft>
                <a:spcPts val="600"/>
              </a:spcAft>
            </a:pPr>
            <a:r>
              <a:rPr lang="en-US" dirty="0">
                <a:solidFill>
                  <a:srgbClr val="283762"/>
                </a:solidFill>
                <a:latin typeface="Century Gothic" panose="020B0502020202020204" pitchFamily="34" charset="0"/>
              </a:rPr>
              <a:t>$246,887</a:t>
            </a:r>
            <a:endParaRPr lang="en-US" sz="1200" dirty="0">
              <a:solidFill>
                <a:srgbClr val="283762"/>
              </a:solidFill>
              <a:latin typeface="Century Gothic" panose="020B0502020202020204" pitchFamily="34" charset="0"/>
            </a:endParaRPr>
          </a:p>
        </p:txBody>
      </p:sp>
      <p:sp>
        <p:nvSpPr>
          <p:cNvPr id="60" name="Rectangle 59">
            <a:extLst>
              <a:ext uri="{FF2B5EF4-FFF2-40B4-BE49-F238E27FC236}">
                <a16:creationId xmlns:a16="http://schemas.microsoft.com/office/drawing/2014/main" id="{B6B8DC97-C60D-181E-0F09-2DA749F6C3E7}"/>
              </a:ext>
            </a:extLst>
          </p:cNvPr>
          <p:cNvSpPr/>
          <p:nvPr/>
        </p:nvSpPr>
        <p:spPr>
          <a:xfrm>
            <a:off x="5416312" y="4093458"/>
            <a:ext cx="1459945" cy="630942"/>
          </a:xfrm>
          <a:prstGeom prst="rect">
            <a:avLst/>
          </a:prstGeom>
          <a:ln>
            <a:noFill/>
          </a:ln>
        </p:spPr>
        <p:txBody>
          <a:bodyPr wrap="square">
            <a:spAutoFit/>
          </a:bodyPr>
          <a:lstStyle/>
          <a:p>
            <a:pPr algn="ctr">
              <a:spcAft>
                <a:spcPts val="600"/>
              </a:spcAft>
            </a:pPr>
            <a:r>
              <a:rPr lang="en-US" sz="1200" dirty="0">
                <a:solidFill>
                  <a:schemeClr val="bg1"/>
                </a:solidFill>
                <a:latin typeface="Century Gothic" panose="020B0502020202020204" pitchFamily="34" charset="0"/>
              </a:rPr>
              <a:t>HOUSEHOLDS</a:t>
            </a:r>
          </a:p>
          <a:p>
            <a:pPr algn="ctr">
              <a:spcAft>
                <a:spcPts val="600"/>
              </a:spcAft>
            </a:pPr>
            <a:r>
              <a:rPr lang="en-US" dirty="0">
                <a:solidFill>
                  <a:srgbClr val="283762"/>
                </a:solidFill>
                <a:latin typeface="Century Gothic" panose="020B0502020202020204" pitchFamily="34" charset="0"/>
              </a:rPr>
              <a:t>23,839</a:t>
            </a:r>
            <a:endParaRPr lang="en-US" sz="1200" dirty="0">
              <a:solidFill>
                <a:srgbClr val="283762"/>
              </a:solidFill>
              <a:latin typeface="Century Gothic" panose="020B0502020202020204" pitchFamily="34" charset="0"/>
            </a:endParaRPr>
          </a:p>
        </p:txBody>
      </p:sp>
      <p:sp>
        <p:nvSpPr>
          <p:cNvPr id="61" name="Rectangle 60">
            <a:extLst>
              <a:ext uri="{FF2B5EF4-FFF2-40B4-BE49-F238E27FC236}">
                <a16:creationId xmlns:a16="http://schemas.microsoft.com/office/drawing/2014/main" id="{711BE1EF-383D-B5EE-E551-CCE7A786F322}"/>
              </a:ext>
            </a:extLst>
          </p:cNvPr>
          <p:cNvSpPr/>
          <p:nvPr/>
        </p:nvSpPr>
        <p:spPr>
          <a:xfrm>
            <a:off x="7395688" y="4093458"/>
            <a:ext cx="1748312" cy="630942"/>
          </a:xfrm>
          <a:prstGeom prst="rect">
            <a:avLst/>
          </a:prstGeom>
          <a:ln>
            <a:noFill/>
          </a:ln>
        </p:spPr>
        <p:txBody>
          <a:bodyPr wrap="square">
            <a:spAutoFit/>
          </a:bodyPr>
          <a:lstStyle/>
          <a:p>
            <a:pPr algn="ctr">
              <a:spcAft>
                <a:spcPts val="600"/>
              </a:spcAft>
            </a:pPr>
            <a:r>
              <a:rPr lang="en-US" sz="1200" dirty="0">
                <a:solidFill>
                  <a:schemeClr val="bg1"/>
                </a:solidFill>
                <a:latin typeface="Century Gothic" panose="020B0502020202020204" pitchFamily="34" charset="0"/>
              </a:rPr>
              <a:t>DISPOSABLE INCOME</a:t>
            </a:r>
          </a:p>
          <a:p>
            <a:pPr algn="ctr">
              <a:spcAft>
                <a:spcPts val="600"/>
              </a:spcAft>
            </a:pPr>
            <a:r>
              <a:rPr lang="en-US" dirty="0">
                <a:solidFill>
                  <a:srgbClr val="283762"/>
                </a:solidFill>
                <a:latin typeface="Century Gothic" panose="020B0502020202020204" pitchFamily="34" charset="0"/>
              </a:rPr>
              <a:t>$134,219</a:t>
            </a:r>
            <a:endParaRPr lang="en-US" sz="1200" dirty="0">
              <a:solidFill>
                <a:srgbClr val="283762"/>
              </a:solidFill>
              <a:latin typeface="Century Gothic" panose="020B0502020202020204" pitchFamily="34" charset="0"/>
            </a:endParaRPr>
          </a:p>
        </p:txBody>
      </p:sp>
      <p:cxnSp>
        <p:nvCxnSpPr>
          <p:cNvPr id="62" name="Straight Connector 61">
            <a:extLst>
              <a:ext uri="{FF2B5EF4-FFF2-40B4-BE49-F238E27FC236}">
                <a16:creationId xmlns:a16="http://schemas.microsoft.com/office/drawing/2014/main" id="{52A7A072-3368-2970-06A1-B8EDC4C63817}"/>
              </a:ext>
            </a:extLst>
          </p:cNvPr>
          <p:cNvCxnSpPr/>
          <p:nvPr/>
        </p:nvCxnSpPr>
        <p:spPr>
          <a:xfrm>
            <a:off x="5323903" y="4800600"/>
            <a:ext cx="3812999" cy="0"/>
          </a:xfrm>
          <a:prstGeom prst="line">
            <a:avLst/>
          </a:prstGeom>
          <a:ln w="41275">
            <a:solidFill>
              <a:srgbClr val="283762">
                <a:alpha val="75000"/>
              </a:srgbClr>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153123AA-FF1A-89FF-2157-EB39E4B745BC}"/>
              </a:ext>
            </a:extLst>
          </p:cNvPr>
          <p:cNvSpPr txBox="1"/>
          <p:nvPr/>
        </p:nvSpPr>
        <p:spPr>
          <a:xfrm>
            <a:off x="5946711" y="5829224"/>
            <a:ext cx="2513294" cy="584775"/>
          </a:xfrm>
          <a:prstGeom prst="rect">
            <a:avLst/>
          </a:prstGeom>
          <a:noFill/>
          <a:ln>
            <a:noFill/>
          </a:ln>
        </p:spPr>
        <p:txBody>
          <a:bodyPr wrap="square" rtlCol="0">
            <a:spAutoFit/>
          </a:bodyPr>
          <a:lstStyle/>
          <a:p>
            <a:pPr algn="ctr"/>
            <a:r>
              <a:rPr lang="en-US" sz="3200" b="1" dirty="0">
                <a:solidFill>
                  <a:schemeClr val="bg1"/>
                </a:solidFill>
                <a:latin typeface="Century Gothic" panose="020B0502020202020204" pitchFamily="34" charset="0"/>
              </a:rPr>
              <a:t>$1,800,000</a:t>
            </a:r>
          </a:p>
        </p:txBody>
      </p:sp>
      <p:sp>
        <p:nvSpPr>
          <p:cNvPr id="65" name="TextBox 64">
            <a:extLst>
              <a:ext uri="{FF2B5EF4-FFF2-40B4-BE49-F238E27FC236}">
                <a16:creationId xmlns:a16="http://schemas.microsoft.com/office/drawing/2014/main" id="{9B1015A0-8A11-E9E0-781C-B9958A621B64}"/>
              </a:ext>
            </a:extLst>
          </p:cNvPr>
          <p:cNvSpPr txBox="1"/>
          <p:nvPr/>
        </p:nvSpPr>
        <p:spPr>
          <a:xfrm>
            <a:off x="5309732" y="6480028"/>
            <a:ext cx="3834268" cy="200055"/>
          </a:xfrm>
          <a:prstGeom prst="rect">
            <a:avLst/>
          </a:prstGeom>
          <a:noFill/>
        </p:spPr>
        <p:txBody>
          <a:bodyPr wrap="square">
            <a:spAutoFit/>
          </a:bodyPr>
          <a:lstStyle/>
          <a:p>
            <a:pPr algn="ctr"/>
            <a:r>
              <a:rPr lang="en-US" sz="700" dirty="0">
                <a:solidFill>
                  <a:srgbClr val="283762"/>
                </a:solidFill>
                <a:latin typeface="Century Gothic" panose="020B0502020202020204" pitchFamily="34" charset="0"/>
              </a:rPr>
              <a:t>https://www.houlihanlawrence.com/community-mount-kisco</a:t>
            </a:r>
          </a:p>
        </p:txBody>
      </p:sp>
      <p:cxnSp>
        <p:nvCxnSpPr>
          <p:cNvPr id="70" name="Straight Connector 69">
            <a:extLst>
              <a:ext uri="{FF2B5EF4-FFF2-40B4-BE49-F238E27FC236}">
                <a16:creationId xmlns:a16="http://schemas.microsoft.com/office/drawing/2014/main" id="{980EB918-3AD5-198A-2AB5-0E575AD60B7E}"/>
              </a:ext>
            </a:extLst>
          </p:cNvPr>
          <p:cNvCxnSpPr/>
          <p:nvPr/>
        </p:nvCxnSpPr>
        <p:spPr>
          <a:xfrm>
            <a:off x="5334000" y="2971800"/>
            <a:ext cx="3812999" cy="0"/>
          </a:xfrm>
          <a:prstGeom prst="line">
            <a:avLst/>
          </a:prstGeom>
          <a:ln w="41275">
            <a:solidFill>
              <a:srgbClr val="283762">
                <a:alpha val="75000"/>
              </a:srgb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7F360ED-DBFB-5639-B388-D3A60AD9304A}"/>
              </a:ext>
            </a:extLst>
          </p:cNvPr>
          <p:cNvSpPr txBox="1"/>
          <p:nvPr/>
        </p:nvSpPr>
        <p:spPr>
          <a:xfrm>
            <a:off x="5344075" y="1096010"/>
            <a:ext cx="3792827" cy="656590"/>
          </a:xfrm>
          <a:prstGeom prst="rect">
            <a:avLst/>
          </a:prstGeom>
          <a:noFill/>
        </p:spPr>
        <p:txBody>
          <a:bodyPr wrap="square" rtlCol="0">
            <a:spAutoFit/>
          </a:bodyPr>
          <a:lstStyle/>
          <a:p>
            <a:pPr>
              <a:lnSpc>
                <a:spcPts val="2200"/>
              </a:lnSpc>
            </a:pPr>
            <a:r>
              <a:rPr lang="en-US" sz="2200" kern="600" dirty="0">
                <a:solidFill>
                  <a:srgbClr val="283762"/>
                </a:solidFill>
                <a:latin typeface="Century Gothic" panose="020B0502020202020204" pitchFamily="34" charset="0"/>
                <a:ea typeface="Lato" panose="020F0502020204030203" pitchFamily="34" charset="0"/>
                <a:cs typeface="Lato" panose="020F0502020204030203" pitchFamily="34" charset="0"/>
              </a:rPr>
              <a:t>NEW YORK’S </a:t>
            </a:r>
          </a:p>
          <a:p>
            <a:pPr>
              <a:lnSpc>
                <a:spcPts val="2200"/>
              </a:lnSpc>
            </a:pPr>
            <a:r>
              <a:rPr lang="en-US" sz="2100" b="1" kern="600" dirty="0">
                <a:solidFill>
                  <a:srgbClr val="283762"/>
                </a:solidFill>
                <a:latin typeface="Century Gothic" panose="020B0502020202020204" pitchFamily="34" charset="0"/>
                <a:ea typeface="Lato" panose="020F0502020204030203" pitchFamily="34" charset="0"/>
                <a:cs typeface="Lato" panose="020F0502020204030203" pitchFamily="34" charset="0"/>
              </a:rPr>
              <a:t>WESTCHESTER</a:t>
            </a:r>
            <a:r>
              <a:rPr lang="en-US" b="1" kern="600" dirty="0">
                <a:solidFill>
                  <a:srgbClr val="283762"/>
                </a:solidFill>
                <a:latin typeface="Century Gothic" panose="020B0502020202020204" pitchFamily="34" charset="0"/>
                <a:ea typeface="Lato" panose="020F0502020204030203" pitchFamily="34" charset="0"/>
                <a:cs typeface="Lato" panose="020F0502020204030203" pitchFamily="34" charset="0"/>
              </a:rPr>
              <a:t> </a:t>
            </a:r>
            <a:r>
              <a:rPr lang="en-US" sz="1800" kern="600" dirty="0">
                <a:solidFill>
                  <a:srgbClr val="283762"/>
                </a:solidFill>
                <a:latin typeface="Century Gothic" panose="020B0502020202020204" pitchFamily="34" charset="0"/>
                <a:ea typeface="Lato" panose="020F0502020204030203" pitchFamily="34" charset="0"/>
                <a:cs typeface="Lato" panose="020F0502020204030203" pitchFamily="34" charset="0"/>
              </a:rPr>
              <a:t>COUNTY</a:t>
            </a:r>
          </a:p>
        </p:txBody>
      </p:sp>
      <p:sp>
        <p:nvSpPr>
          <p:cNvPr id="19" name="TextBox 18">
            <a:extLst>
              <a:ext uri="{FF2B5EF4-FFF2-40B4-BE49-F238E27FC236}">
                <a16:creationId xmlns:a16="http://schemas.microsoft.com/office/drawing/2014/main" id="{488ABB6C-60F7-D2BD-EA42-09719D10D5EF}"/>
              </a:ext>
            </a:extLst>
          </p:cNvPr>
          <p:cNvSpPr txBox="1"/>
          <p:nvPr/>
        </p:nvSpPr>
        <p:spPr>
          <a:xfrm>
            <a:off x="5323904" y="1613737"/>
            <a:ext cx="3812998" cy="387286"/>
          </a:xfrm>
          <a:prstGeom prst="rect">
            <a:avLst/>
          </a:prstGeom>
          <a:noFill/>
        </p:spPr>
        <p:txBody>
          <a:bodyPr wrap="square" rtlCol="0">
            <a:spAutoFit/>
          </a:bodyPr>
          <a:lstStyle/>
          <a:p>
            <a:pPr>
              <a:lnSpc>
                <a:spcPts val="2300"/>
              </a:lnSpc>
            </a:pPr>
            <a:r>
              <a:rPr lang="en-US" sz="1600" dirty="0">
                <a:solidFill>
                  <a:srgbClr val="F06522"/>
                </a:solidFill>
                <a:latin typeface="Century Gothic" panose="020B0502020202020204" pitchFamily="34" charset="0"/>
                <a:ea typeface="Lato" panose="020F0502020204030203" pitchFamily="34" charset="0"/>
                <a:cs typeface="Lato" panose="020F0502020204030203" pitchFamily="34" charset="0"/>
              </a:rPr>
              <a:t>STRONG SPENDING POWER</a:t>
            </a:r>
          </a:p>
        </p:txBody>
      </p:sp>
      <p:sp>
        <p:nvSpPr>
          <p:cNvPr id="20" name="TextBox 5">
            <a:extLst>
              <a:ext uri="{FF2B5EF4-FFF2-40B4-BE49-F238E27FC236}">
                <a16:creationId xmlns:a16="http://schemas.microsoft.com/office/drawing/2014/main" id="{D63D544A-7DE9-62A6-050C-0BD74E9A1FAE}"/>
              </a:ext>
            </a:extLst>
          </p:cNvPr>
          <p:cNvSpPr txBox="1">
            <a:spLocks noChangeArrowheads="1"/>
          </p:cNvSpPr>
          <p:nvPr/>
        </p:nvSpPr>
        <p:spPr bwMode="auto">
          <a:xfrm>
            <a:off x="5309733" y="1959607"/>
            <a:ext cx="3834268" cy="692497"/>
          </a:xfrm>
          <a:prstGeom prst="rect">
            <a:avLst/>
          </a:prstGeom>
          <a:solidFill>
            <a:srgbClr val="283762">
              <a:alpha val="75000"/>
            </a:srgbClr>
          </a:solidFill>
          <a:ln w="9525">
            <a:noFill/>
            <a:miter lim="800000"/>
            <a:headEnd/>
            <a:tailEnd/>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endParaRPr lang="en-US" altLang="en-US" sz="200" dirty="0">
              <a:solidFill>
                <a:schemeClr val="bg1"/>
              </a:solidFill>
              <a:latin typeface="Century Gothic" panose="020B0502020202020204" pitchFamily="34" charset="0"/>
              <a:ea typeface="Lato" panose="020F0502020204030203" pitchFamily="34" charset="0"/>
              <a:cs typeface="Lato" panose="020F0502020204030203" pitchFamily="34" charset="0"/>
            </a:endParaRPr>
          </a:p>
          <a:p>
            <a:pPr algn="r">
              <a:spcBef>
                <a:spcPct val="0"/>
              </a:spcBef>
              <a:buFontTx/>
              <a:buNone/>
            </a:pPr>
            <a:r>
              <a:rPr lang="en-US" altLang="en-US" sz="1700" dirty="0">
                <a:solidFill>
                  <a:schemeClr val="bg1"/>
                </a:solidFill>
                <a:latin typeface="Century Gothic" panose="020B0502020202020204" pitchFamily="34" charset="0"/>
                <a:ea typeface="Lato" panose="020F0502020204030203" pitchFamily="34" charset="0"/>
                <a:cs typeface="Lato" panose="020F0502020204030203" pitchFamily="34" charset="0"/>
              </a:rPr>
              <a:t>$22.1 billion in Westchester</a:t>
            </a:r>
          </a:p>
          <a:p>
            <a:pPr algn="r">
              <a:spcBef>
                <a:spcPct val="0"/>
              </a:spcBef>
              <a:buFontTx/>
              <a:buNone/>
            </a:pPr>
            <a:r>
              <a:rPr lang="en-US" altLang="en-US" sz="1800" dirty="0">
                <a:solidFill>
                  <a:schemeClr val="bg1"/>
                </a:solidFill>
                <a:latin typeface="Century Gothic" panose="020B0502020202020204" pitchFamily="34" charset="0"/>
                <a:ea typeface="Lato" panose="020F0502020204030203" pitchFamily="34" charset="0"/>
                <a:cs typeface="Lato" panose="020F0502020204030203" pitchFamily="34" charset="0"/>
              </a:rPr>
              <a:t>             RETAIL DEMAND</a:t>
            </a:r>
          </a:p>
          <a:p>
            <a:pPr algn="r">
              <a:spcBef>
                <a:spcPct val="0"/>
              </a:spcBef>
              <a:buFontTx/>
              <a:buNone/>
            </a:pPr>
            <a:endParaRPr lang="en-US" altLang="en-US" sz="200" dirty="0">
              <a:solidFill>
                <a:schemeClr val="bg1"/>
              </a:solidFill>
              <a:latin typeface="Century Gothic" panose="020B0502020202020204" pitchFamily="34" charset="0"/>
              <a:ea typeface="Lato" panose="020F0502020204030203" pitchFamily="34" charset="0"/>
              <a:cs typeface="Lato" panose="020F0502020204030203" pitchFamily="34" charset="0"/>
            </a:endParaRPr>
          </a:p>
        </p:txBody>
      </p:sp>
      <p:pic>
        <p:nvPicPr>
          <p:cNvPr id="12" name="Picture 11">
            <a:extLst>
              <a:ext uri="{FF2B5EF4-FFF2-40B4-BE49-F238E27FC236}">
                <a16:creationId xmlns:a16="http://schemas.microsoft.com/office/drawing/2014/main" id="{F40B5A9F-4372-32AE-F8FA-6DA0F8195DE0}"/>
              </a:ext>
            </a:extLst>
          </p:cNvPr>
          <p:cNvPicPr>
            <a:picLocks noChangeAspect="1"/>
          </p:cNvPicPr>
          <p:nvPr/>
        </p:nvPicPr>
        <p:blipFill>
          <a:blip r:embed="rId3"/>
          <a:stretch>
            <a:fillRect/>
          </a:stretch>
        </p:blipFill>
        <p:spPr>
          <a:xfrm>
            <a:off x="554182" y="4953000"/>
            <a:ext cx="4105386" cy="1818730"/>
          </a:xfrm>
          <a:prstGeom prst="rect">
            <a:avLst/>
          </a:prstGeom>
        </p:spPr>
      </p:pic>
    </p:spTree>
    <p:extLst>
      <p:ext uri="{BB962C8B-B14F-4D97-AF65-F5344CB8AC3E}">
        <p14:creationId xmlns:p14="http://schemas.microsoft.com/office/powerpoint/2010/main" val="2991534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E3E9B-8428-392B-21B9-006716BF45A2}"/>
            </a:ext>
          </a:extLst>
        </p:cNvPr>
        <p:cNvGrpSpPr/>
        <p:nvPr/>
      </p:nvGrpSpPr>
      <p:grpSpPr>
        <a:xfrm>
          <a:off x="0" y="0"/>
          <a:ext cx="0" cy="0"/>
          <a:chOff x="0" y="0"/>
          <a:chExt cx="0" cy="0"/>
        </a:xfrm>
      </p:grpSpPr>
      <p:sp>
        <p:nvSpPr>
          <p:cNvPr id="2" name="Rectangle 245">
            <a:extLst>
              <a:ext uri="{FF2B5EF4-FFF2-40B4-BE49-F238E27FC236}">
                <a16:creationId xmlns:a16="http://schemas.microsoft.com/office/drawing/2014/main" id="{27018011-EE38-0990-D1BE-A52C010D0812}"/>
              </a:ext>
            </a:extLst>
          </p:cNvPr>
          <p:cNvSpPr>
            <a:spLocks noChangeArrowheads="1"/>
          </p:cNvSpPr>
          <p:nvPr/>
        </p:nvSpPr>
        <p:spPr bwMode="auto">
          <a:xfrm>
            <a:off x="76200" y="381000"/>
            <a:ext cx="1841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i="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32" name="TextBox 31">
            <a:extLst>
              <a:ext uri="{FF2B5EF4-FFF2-40B4-BE49-F238E27FC236}">
                <a16:creationId xmlns:a16="http://schemas.microsoft.com/office/drawing/2014/main" id="{6E049806-B63E-5841-24A9-FC2207770E22}"/>
              </a:ext>
            </a:extLst>
          </p:cNvPr>
          <p:cNvSpPr txBox="1"/>
          <p:nvPr/>
        </p:nvSpPr>
        <p:spPr>
          <a:xfrm>
            <a:off x="152305" y="240268"/>
            <a:ext cx="5191769" cy="369332"/>
          </a:xfrm>
          <a:prstGeom prst="rect">
            <a:avLst/>
          </a:prstGeom>
          <a:noFill/>
          <a:ln w="3175">
            <a:noFill/>
          </a:ln>
        </p:spPr>
        <p:txBody>
          <a:bodyPr wrap="square" rtlCol="0">
            <a:spAutoFit/>
          </a:bodyPr>
          <a:lstStyle/>
          <a:p>
            <a:r>
              <a:rPr lang="en-US" dirty="0">
                <a:solidFill>
                  <a:srgbClr val="F06522"/>
                </a:solidFill>
                <a:latin typeface="Century Gothic" panose="020B0502020202020204" pitchFamily="34" charset="0"/>
                <a:ea typeface="Lato" panose="020F0502020204030203" pitchFamily="34" charset="0"/>
                <a:cs typeface="Lato" panose="020F0502020204030203" pitchFamily="34" charset="0"/>
              </a:rPr>
              <a:t>SITE MAP</a:t>
            </a:r>
            <a:endParaRPr lang="en-US" dirty="0">
              <a:solidFill>
                <a:srgbClr val="F06522"/>
              </a:solidFill>
              <a:latin typeface="Century Gothic" panose="020B0502020202020204" pitchFamily="34" charset="0"/>
            </a:endParaRPr>
          </a:p>
        </p:txBody>
      </p:sp>
      <p:cxnSp>
        <p:nvCxnSpPr>
          <p:cNvPr id="34" name="Straight Connector 33">
            <a:extLst>
              <a:ext uri="{FF2B5EF4-FFF2-40B4-BE49-F238E27FC236}">
                <a16:creationId xmlns:a16="http://schemas.microsoft.com/office/drawing/2014/main" id="{643636B6-6C01-0149-BD7C-EC16EA04DD92}"/>
              </a:ext>
            </a:extLst>
          </p:cNvPr>
          <p:cNvCxnSpPr>
            <a:cxnSpLocks/>
          </p:cNvCxnSpPr>
          <p:nvPr/>
        </p:nvCxnSpPr>
        <p:spPr>
          <a:xfrm>
            <a:off x="0" y="609600"/>
            <a:ext cx="9144000" cy="0"/>
          </a:xfrm>
          <a:prstGeom prst="line">
            <a:avLst/>
          </a:prstGeom>
          <a:noFill/>
          <a:ln w="38100">
            <a:solidFill>
              <a:srgbClr val="283762"/>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0B1D4A8-6D7B-6B4F-589C-5BDE72D6DC89}"/>
              </a:ext>
            </a:extLst>
          </p:cNvPr>
          <p:cNvSpPr>
            <a:spLocks noChangeArrowheads="1"/>
          </p:cNvSpPr>
          <p:nvPr/>
        </p:nvSpPr>
        <p:spPr bwMode="auto">
          <a:xfrm>
            <a:off x="-1" y="5080563"/>
            <a:ext cx="9310799" cy="101036"/>
          </a:xfrm>
          <a:prstGeom prst="rect">
            <a:avLst/>
          </a:prstGeom>
          <a:solidFill>
            <a:schemeClr val="bg1"/>
          </a:solidFill>
          <a:ln>
            <a:noFill/>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None/>
            </a:pPr>
            <a:endParaRPr lang="en-US" altLang="en-US" sz="1900" i="1" dirty="0">
              <a:solidFill>
                <a:schemeClr val="bg1"/>
              </a:solidFill>
              <a:latin typeface="Century Gothic" panose="020B0502020202020204" pitchFamily="34" charset="0"/>
              <a:ea typeface="Lato" panose="020F0502020204030203" pitchFamily="34" charset="0"/>
              <a:cs typeface="Lato" panose="020F0502020204030203" pitchFamily="34" charset="0"/>
            </a:endParaRPr>
          </a:p>
        </p:txBody>
      </p:sp>
      <p:sp>
        <p:nvSpPr>
          <p:cNvPr id="5" name="Rectangle 4">
            <a:extLst>
              <a:ext uri="{FF2B5EF4-FFF2-40B4-BE49-F238E27FC236}">
                <a16:creationId xmlns:a16="http://schemas.microsoft.com/office/drawing/2014/main" id="{C7233ED8-F934-D557-0E27-948CDBE49F4E}"/>
              </a:ext>
            </a:extLst>
          </p:cNvPr>
          <p:cNvSpPr>
            <a:spLocks noChangeArrowheads="1"/>
          </p:cNvSpPr>
          <p:nvPr/>
        </p:nvSpPr>
        <p:spPr bwMode="auto">
          <a:xfrm rot="16200000">
            <a:off x="1558500" y="4200663"/>
            <a:ext cx="5442237" cy="177236"/>
          </a:xfrm>
          <a:prstGeom prst="rect">
            <a:avLst/>
          </a:prstGeom>
          <a:solidFill>
            <a:schemeClr val="bg1"/>
          </a:solidFill>
          <a:ln>
            <a:noFill/>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None/>
            </a:pPr>
            <a:endParaRPr lang="en-US" altLang="en-US" sz="1900" i="1" dirty="0">
              <a:solidFill>
                <a:schemeClr val="bg1"/>
              </a:solidFill>
              <a:latin typeface="Century Gothic" panose="020B0502020202020204" pitchFamily="34" charset="0"/>
              <a:ea typeface="Lato" panose="020F0502020204030203" pitchFamily="34" charset="0"/>
              <a:cs typeface="Lato" panose="020F0502020204030203" pitchFamily="34" charset="0"/>
            </a:endParaRPr>
          </a:p>
        </p:txBody>
      </p:sp>
      <p:sp>
        <p:nvSpPr>
          <p:cNvPr id="6" name="Rectangle 5">
            <a:extLst>
              <a:ext uri="{FF2B5EF4-FFF2-40B4-BE49-F238E27FC236}">
                <a16:creationId xmlns:a16="http://schemas.microsoft.com/office/drawing/2014/main" id="{F4D33673-BCD7-0A0A-777F-481136A207BA}"/>
              </a:ext>
            </a:extLst>
          </p:cNvPr>
          <p:cNvSpPr>
            <a:spLocks noChangeArrowheads="1"/>
          </p:cNvSpPr>
          <p:nvPr/>
        </p:nvSpPr>
        <p:spPr bwMode="auto">
          <a:xfrm>
            <a:off x="0" y="1803963"/>
            <a:ext cx="9310799" cy="101036"/>
          </a:xfrm>
          <a:prstGeom prst="rect">
            <a:avLst/>
          </a:prstGeom>
          <a:solidFill>
            <a:schemeClr val="bg1"/>
          </a:solidFill>
          <a:ln>
            <a:noFill/>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None/>
            </a:pPr>
            <a:endParaRPr lang="en-US" altLang="en-US" sz="1900" i="1" dirty="0">
              <a:solidFill>
                <a:schemeClr val="bg1"/>
              </a:solidFill>
              <a:latin typeface="Century Gothic" panose="020B0502020202020204" pitchFamily="34" charset="0"/>
              <a:ea typeface="Lato" panose="020F0502020204030203" pitchFamily="34" charset="0"/>
              <a:cs typeface="Lato" panose="020F0502020204030203" pitchFamily="34" charset="0"/>
            </a:endParaRPr>
          </a:p>
        </p:txBody>
      </p:sp>
      <p:pic>
        <p:nvPicPr>
          <p:cNvPr id="13" name="Picture 12">
            <a:extLst>
              <a:ext uri="{FF2B5EF4-FFF2-40B4-BE49-F238E27FC236}">
                <a16:creationId xmlns:a16="http://schemas.microsoft.com/office/drawing/2014/main" id="{E5E6E9EB-0100-7192-2E70-05A629CD85C4}"/>
              </a:ext>
            </a:extLst>
          </p:cNvPr>
          <p:cNvPicPr>
            <a:picLocks noChangeAspect="1"/>
          </p:cNvPicPr>
          <p:nvPr/>
        </p:nvPicPr>
        <p:blipFill>
          <a:blip r:embed="rId3"/>
          <a:stretch>
            <a:fillRect/>
          </a:stretch>
        </p:blipFill>
        <p:spPr>
          <a:xfrm>
            <a:off x="1981200" y="1066800"/>
            <a:ext cx="6400800" cy="5667375"/>
          </a:xfrm>
          <a:prstGeom prst="rect">
            <a:avLst/>
          </a:prstGeom>
          <a:ln w="9525">
            <a:solidFill>
              <a:srgbClr val="283762"/>
            </a:solidFill>
          </a:ln>
        </p:spPr>
      </p:pic>
      <p:cxnSp>
        <p:nvCxnSpPr>
          <p:cNvPr id="15" name="Straight Connector 14">
            <a:extLst>
              <a:ext uri="{FF2B5EF4-FFF2-40B4-BE49-F238E27FC236}">
                <a16:creationId xmlns:a16="http://schemas.microsoft.com/office/drawing/2014/main" id="{C3FF7D3A-E5EE-B41A-C1CC-60C0845547CC}"/>
              </a:ext>
            </a:extLst>
          </p:cNvPr>
          <p:cNvCxnSpPr>
            <a:cxnSpLocks/>
          </p:cNvCxnSpPr>
          <p:nvPr/>
        </p:nvCxnSpPr>
        <p:spPr>
          <a:xfrm>
            <a:off x="0" y="609600"/>
            <a:ext cx="9144000" cy="0"/>
          </a:xfrm>
          <a:prstGeom prst="line">
            <a:avLst/>
          </a:prstGeom>
          <a:ln w="38100">
            <a:solidFill>
              <a:srgbClr val="28376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146D564-11CD-3A4A-0A3C-5CD1FF483970}"/>
              </a:ext>
            </a:extLst>
          </p:cNvPr>
          <p:cNvSpPr txBox="1"/>
          <p:nvPr/>
        </p:nvSpPr>
        <p:spPr>
          <a:xfrm>
            <a:off x="5943602" y="246953"/>
            <a:ext cx="3089636" cy="461665"/>
          </a:xfrm>
          <a:prstGeom prst="rect">
            <a:avLst/>
          </a:prstGeom>
          <a:noFill/>
          <a:ln w="3175">
            <a:noFill/>
          </a:ln>
        </p:spPr>
        <p:txBody>
          <a:bodyPr wrap="square" rtlCol="0">
            <a:spAutoFit/>
          </a:bodyPr>
          <a:lstStyle/>
          <a:p>
            <a:pPr algn="r"/>
            <a:r>
              <a:rPr lang="en-US" sz="2400" b="1" dirty="0">
                <a:solidFill>
                  <a:schemeClr val="accent1">
                    <a:lumMod val="50000"/>
                  </a:schemeClr>
                </a:solidFill>
                <a:latin typeface="Century Gothic" panose="020B0502020202020204" pitchFamily="34" charset="0"/>
                <a:ea typeface="Lato" panose="020F0502020204030203" pitchFamily="34" charset="0"/>
                <a:cs typeface="Lato" panose="020F0502020204030203" pitchFamily="34" charset="0"/>
              </a:rPr>
              <a:t>MOUNT KISCO, NY</a:t>
            </a:r>
            <a:endParaRPr lang="en-US" sz="2400" b="1" dirty="0">
              <a:solidFill>
                <a:schemeClr val="accent1">
                  <a:lumMod val="50000"/>
                </a:schemeClr>
              </a:solidFill>
              <a:latin typeface="Century Gothic" panose="020B0502020202020204" pitchFamily="34" charset="0"/>
            </a:endParaRPr>
          </a:p>
        </p:txBody>
      </p:sp>
      <p:sp>
        <p:nvSpPr>
          <p:cNvPr id="17" name="TextBox 16">
            <a:extLst>
              <a:ext uri="{FF2B5EF4-FFF2-40B4-BE49-F238E27FC236}">
                <a16:creationId xmlns:a16="http://schemas.microsoft.com/office/drawing/2014/main" id="{F47E1197-95C7-0E4D-2261-0477A9D4F578}"/>
              </a:ext>
            </a:extLst>
          </p:cNvPr>
          <p:cNvSpPr txBox="1"/>
          <p:nvPr/>
        </p:nvSpPr>
        <p:spPr>
          <a:xfrm>
            <a:off x="5943602" y="585412"/>
            <a:ext cx="3060872" cy="400110"/>
          </a:xfrm>
          <a:prstGeom prst="rect">
            <a:avLst/>
          </a:prstGeom>
          <a:noFill/>
          <a:ln w="3175">
            <a:noFill/>
          </a:ln>
        </p:spPr>
        <p:txBody>
          <a:bodyPr wrap="square" rtlCol="0">
            <a:spAutoFit/>
          </a:bodyPr>
          <a:lstStyle/>
          <a:p>
            <a:pPr algn="r"/>
            <a:r>
              <a:rPr lang="en-US" sz="2000" dirty="0">
                <a:solidFill>
                  <a:schemeClr val="accent1">
                    <a:lumMod val="50000"/>
                  </a:schemeClr>
                </a:solidFill>
                <a:latin typeface="Century Gothic" panose="020B0502020202020204" pitchFamily="34" charset="0"/>
                <a:ea typeface="Lato" panose="020F0502020204030203" pitchFamily="34" charset="0"/>
                <a:cs typeface="Lato" panose="020F0502020204030203" pitchFamily="34" charset="0"/>
              </a:rPr>
              <a:t>101 S. Beford Road</a:t>
            </a:r>
            <a:endParaRPr lang="en-US" sz="2000" dirty="0">
              <a:solidFill>
                <a:schemeClr val="accent1">
                  <a:lumMod val="50000"/>
                </a:schemeClr>
              </a:solidFill>
              <a:latin typeface="Century Gothic" panose="020B0502020202020204" pitchFamily="34" charset="0"/>
            </a:endParaRPr>
          </a:p>
        </p:txBody>
      </p:sp>
      <p:sp>
        <p:nvSpPr>
          <p:cNvPr id="3" name="TextBox 2">
            <a:extLst>
              <a:ext uri="{FF2B5EF4-FFF2-40B4-BE49-F238E27FC236}">
                <a16:creationId xmlns:a16="http://schemas.microsoft.com/office/drawing/2014/main" id="{F762DC1C-E764-6DA4-1560-D8754140E5FF}"/>
              </a:ext>
            </a:extLst>
          </p:cNvPr>
          <p:cNvSpPr txBox="1"/>
          <p:nvPr/>
        </p:nvSpPr>
        <p:spPr>
          <a:xfrm>
            <a:off x="152305" y="1181724"/>
            <a:ext cx="1828800" cy="2123658"/>
          </a:xfrm>
          <a:prstGeom prst="rect">
            <a:avLst/>
          </a:prstGeom>
          <a:noFill/>
        </p:spPr>
        <p:txBody>
          <a:bodyPr wrap="square" rtlCol="0">
            <a:spAutoFit/>
          </a:bodyPr>
          <a:lstStyle/>
          <a:p>
            <a:endParaRPr lang="en-US" sz="2000" dirty="0">
              <a:solidFill>
                <a:srgbClr val="283762"/>
              </a:solidFill>
              <a:latin typeface="Century Gothic" panose="020B0502020202020204" pitchFamily="34" charset="0"/>
            </a:endParaRPr>
          </a:p>
          <a:p>
            <a:endParaRPr lang="en-US" sz="400" dirty="0">
              <a:solidFill>
                <a:srgbClr val="283762"/>
              </a:solidFill>
              <a:latin typeface="Century Gothic" panose="020B0502020202020204" pitchFamily="34" charset="0"/>
            </a:endParaRPr>
          </a:p>
          <a:p>
            <a:r>
              <a:rPr lang="en-US" sz="1600" dirty="0">
                <a:solidFill>
                  <a:srgbClr val="283762"/>
                </a:solidFill>
                <a:latin typeface="Century Gothic" panose="020B0502020202020204" pitchFamily="34" charset="0"/>
              </a:rPr>
              <a:t>DRIVE-TIME:  </a:t>
            </a:r>
          </a:p>
          <a:p>
            <a:endParaRPr lang="en-US" sz="1600" dirty="0">
              <a:solidFill>
                <a:srgbClr val="C00000"/>
              </a:solidFill>
              <a:latin typeface="Century Gothic" panose="020B0502020202020204" pitchFamily="34" charset="0"/>
            </a:endParaRPr>
          </a:p>
          <a:p>
            <a:r>
              <a:rPr lang="en-US" sz="1400" dirty="0">
                <a:solidFill>
                  <a:srgbClr val="C00000"/>
                </a:solidFill>
                <a:latin typeface="Century Gothic" panose="020B0502020202020204" pitchFamily="34" charset="0"/>
              </a:rPr>
              <a:t>5-MINUTES</a:t>
            </a:r>
            <a:r>
              <a:rPr lang="en-US" sz="1600" dirty="0">
                <a:solidFill>
                  <a:srgbClr val="C00000"/>
                </a:solidFill>
                <a:latin typeface="Century Gothic" panose="020B0502020202020204" pitchFamily="34" charset="0"/>
              </a:rPr>
              <a:t>     </a:t>
            </a:r>
          </a:p>
          <a:p>
            <a:endParaRPr lang="en-US" sz="1600" dirty="0">
              <a:solidFill>
                <a:srgbClr val="00B050"/>
              </a:solidFill>
              <a:latin typeface="Century Gothic" panose="020B0502020202020204" pitchFamily="34" charset="0"/>
            </a:endParaRPr>
          </a:p>
          <a:p>
            <a:r>
              <a:rPr lang="en-US" sz="1400" dirty="0">
                <a:solidFill>
                  <a:srgbClr val="00B050"/>
                </a:solidFill>
                <a:latin typeface="Century Gothic" panose="020B0502020202020204" pitchFamily="34" charset="0"/>
              </a:rPr>
              <a:t>10-MINUTES</a:t>
            </a:r>
          </a:p>
          <a:p>
            <a:endParaRPr lang="en-US" sz="1600" dirty="0">
              <a:solidFill>
                <a:srgbClr val="283762"/>
              </a:solidFill>
              <a:latin typeface="Century Gothic" panose="020B0502020202020204" pitchFamily="34" charset="0"/>
            </a:endParaRPr>
          </a:p>
          <a:p>
            <a:r>
              <a:rPr lang="en-US" sz="1400" dirty="0">
                <a:solidFill>
                  <a:srgbClr val="283762"/>
                </a:solidFill>
                <a:latin typeface="Century Gothic" panose="020B0502020202020204" pitchFamily="34" charset="0"/>
              </a:rPr>
              <a:t>15-MINUTES</a:t>
            </a:r>
            <a:endParaRPr lang="en-US" sz="1600" dirty="0">
              <a:solidFill>
                <a:srgbClr val="283762"/>
              </a:solidFill>
              <a:latin typeface="Century Gothic" panose="020B0502020202020204" pitchFamily="34" charset="0"/>
            </a:endParaRPr>
          </a:p>
        </p:txBody>
      </p:sp>
    </p:spTree>
    <p:extLst>
      <p:ext uri="{BB962C8B-B14F-4D97-AF65-F5344CB8AC3E}">
        <p14:creationId xmlns:p14="http://schemas.microsoft.com/office/powerpoint/2010/main" val="631201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2BC8C-46C9-3A80-17EF-1780E41E9AD2}"/>
            </a:ext>
          </a:extLst>
        </p:cNvPr>
        <p:cNvGrpSpPr/>
        <p:nvPr/>
      </p:nvGrpSpPr>
      <p:grpSpPr>
        <a:xfrm>
          <a:off x="0" y="0"/>
          <a:ext cx="0" cy="0"/>
          <a:chOff x="0" y="0"/>
          <a:chExt cx="0" cy="0"/>
        </a:xfrm>
      </p:grpSpPr>
      <p:sp>
        <p:nvSpPr>
          <p:cNvPr id="2" name="Rectangle 245">
            <a:extLst>
              <a:ext uri="{FF2B5EF4-FFF2-40B4-BE49-F238E27FC236}">
                <a16:creationId xmlns:a16="http://schemas.microsoft.com/office/drawing/2014/main" id="{B5C188A9-B855-49E5-570A-F1C5715BFE8C}"/>
              </a:ext>
            </a:extLst>
          </p:cNvPr>
          <p:cNvSpPr>
            <a:spLocks noChangeArrowheads="1"/>
          </p:cNvSpPr>
          <p:nvPr/>
        </p:nvSpPr>
        <p:spPr bwMode="auto">
          <a:xfrm>
            <a:off x="76200" y="381000"/>
            <a:ext cx="1841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i="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32" name="TextBox 31">
            <a:extLst>
              <a:ext uri="{FF2B5EF4-FFF2-40B4-BE49-F238E27FC236}">
                <a16:creationId xmlns:a16="http://schemas.microsoft.com/office/drawing/2014/main" id="{A708B7E8-C7B5-AE50-424D-DD0666328A67}"/>
              </a:ext>
            </a:extLst>
          </p:cNvPr>
          <p:cNvSpPr txBox="1"/>
          <p:nvPr/>
        </p:nvSpPr>
        <p:spPr>
          <a:xfrm>
            <a:off x="152305" y="240268"/>
            <a:ext cx="5191769" cy="369332"/>
          </a:xfrm>
          <a:prstGeom prst="rect">
            <a:avLst/>
          </a:prstGeom>
          <a:noFill/>
          <a:ln w="3175">
            <a:noFill/>
          </a:ln>
        </p:spPr>
        <p:txBody>
          <a:bodyPr wrap="square" rtlCol="0">
            <a:spAutoFit/>
          </a:bodyPr>
          <a:lstStyle/>
          <a:p>
            <a:r>
              <a:rPr lang="en-US" dirty="0">
                <a:solidFill>
                  <a:srgbClr val="F06522"/>
                </a:solidFill>
                <a:latin typeface="Century Gothic" panose="020B0502020202020204" pitchFamily="34" charset="0"/>
                <a:ea typeface="Lato" panose="020F0502020204030203" pitchFamily="34" charset="0"/>
                <a:cs typeface="Lato" panose="020F0502020204030203" pitchFamily="34" charset="0"/>
              </a:rPr>
              <a:t>ADDITIONAL EXTERIOR PHOTO</a:t>
            </a:r>
            <a:endParaRPr lang="en-US" dirty="0">
              <a:solidFill>
                <a:srgbClr val="F06522"/>
              </a:solidFill>
              <a:latin typeface="Century Gothic" panose="020B0502020202020204" pitchFamily="34" charset="0"/>
            </a:endParaRPr>
          </a:p>
        </p:txBody>
      </p:sp>
      <p:cxnSp>
        <p:nvCxnSpPr>
          <p:cNvPr id="34" name="Straight Connector 33">
            <a:extLst>
              <a:ext uri="{FF2B5EF4-FFF2-40B4-BE49-F238E27FC236}">
                <a16:creationId xmlns:a16="http://schemas.microsoft.com/office/drawing/2014/main" id="{E375D4B0-10B1-36EB-0320-FDD36E4DBC86}"/>
              </a:ext>
            </a:extLst>
          </p:cNvPr>
          <p:cNvCxnSpPr>
            <a:cxnSpLocks/>
          </p:cNvCxnSpPr>
          <p:nvPr/>
        </p:nvCxnSpPr>
        <p:spPr>
          <a:xfrm>
            <a:off x="0" y="609600"/>
            <a:ext cx="9144000" cy="0"/>
          </a:xfrm>
          <a:prstGeom prst="line">
            <a:avLst/>
          </a:prstGeom>
          <a:noFill/>
          <a:ln w="38100">
            <a:solidFill>
              <a:srgbClr val="283762"/>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8C764DE6-0ECF-D097-13EA-B0E841DC9704}"/>
              </a:ext>
            </a:extLst>
          </p:cNvPr>
          <p:cNvSpPr>
            <a:spLocks noChangeArrowheads="1"/>
          </p:cNvSpPr>
          <p:nvPr/>
        </p:nvSpPr>
        <p:spPr bwMode="auto">
          <a:xfrm>
            <a:off x="-1" y="5080563"/>
            <a:ext cx="9310799" cy="101036"/>
          </a:xfrm>
          <a:prstGeom prst="rect">
            <a:avLst/>
          </a:prstGeom>
          <a:solidFill>
            <a:schemeClr val="bg1"/>
          </a:solidFill>
          <a:ln>
            <a:noFill/>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None/>
            </a:pPr>
            <a:endParaRPr lang="en-US" altLang="en-US" sz="1900" i="1" dirty="0">
              <a:solidFill>
                <a:schemeClr val="bg1"/>
              </a:solidFill>
              <a:latin typeface="Century Gothic" panose="020B0502020202020204" pitchFamily="34" charset="0"/>
              <a:ea typeface="Lato" panose="020F0502020204030203" pitchFamily="34" charset="0"/>
              <a:cs typeface="Lato" panose="020F0502020204030203" pitchFamily="34" charset="0"/>
            </a:endParaRPr>
          </a:p>
        </p:txBody>
      </p:sp>
      <p:sp>
        <p:nvSpPr>
          <p:cNvPr id="5" name="Rectangle 4">
            <a:extLst>
              <a:ext uri="{FF2B5EF4-FFF2-40B4-BE49-F238E27FC236}">
                <a16:creationId xmlns:a16="http://schemas.microsoft.com/office/drawing/2014/main" id="{3EEE8D23-0017-739F-F641-58AFD0533981}"/>
              </a:ext>
            </a:extLst>
          </p:cNvPr>
          <p:cNvSpPr>
            <a:spLocks noChangeArrowheads="1"/>
          </p:cNvSpPr>
          <p:nvPr/>
        </p:nvSpPr>
        <p:spPr bwMode="auto">
          <a:xfrm rot="16200000">
            <a:off x="1558500" y="4200663"/>
            <a:ext cx="5442237" cy="177236"/>
          </a:xfrm>
          <a:prstGeom prst="rect">
            <a:avLst/>
          </a:prstGeom>
          <a:solidFill>
            <a:schemeClr val="bg1"/>
          </a:solidFill>
          <a:ln>
            <a:noFill/>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None/>
            </a:pPr>
            <a:endParaRPr lang="en-US" altLang="en-US" sz="1900" i="1" dirty="0">
              <a:solidFill>
                <a:schemeClr val="bg1"/>
              </a:solidFill>
              <a:latin typeface="Century Gothic" panose="020B0502020202020204" pitchFamily="34" charset="0"/>
              <a:ea typeface="Lato" panose="020F0502020204030203" pitchFamily="34" charset="0"/>
              <a:cs typeface="Lato" panose="020F0502020204030203" pitchFamily="34" charset="0"/>
            </a:endParaRPr>
          </a:p>
        </p:txBody>
      </p:sp>
      <p:sp>
        <p:nvSpPr>
          <p:cNvPr id="6" name="Rectangle 5">
            <a:extLst>
              <a:ext uri="{FF2B5EF4-FFF2-40B4-BE49-F238E27FC236}">
                <a16:creationId xmlns:a16="http://schemas.microsoft.com/office/drawing/2014/main" id="{CE046246-91B1-C3EB-F256-2D4914E04BC6}"/>
              </a:ext>
            </a:extLst>
          </p:cNvPr>
          <p:cNvSpPr>
            <a:spLocks noChangeArrowheads="1"/>
          </p:cNvSpPr>
          <p:nvPr/>
        </p:nvSpPr>
        <p:spPr bwMode="auto">
          <a:xfrm>
            <a:off x="0" y="1803963"/>
            <a:ext cx="9310799" cy="101036"/>
          </a:xfrm>
          <a:prstGeom prst="rect">
            <a:avLst/>
          </a:prstGeom>
          <a:solidFill>
            <a:schemeClr val="bg1"/>
          </a:solidFill>
          <a:ln>
            <a:noFill/>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None/>
            </a:pPr>
            <a:endParaRPr lang="en-US" altLang="en-US" sz="1900" i="1" dirty="0">
              <a:solidFill>
                <a:schemeClr val="bg1"/>
              </a:solidFill>
              <a:latin typeface="Century Gothic" panose="020B0502020202020204" pitchFamily="34" charset="0"/>
              <a:ea typeface="Lato" panose="020F0502020204030203" pitchFamily="34" charset="0"/>
              <a:cs typeface="Lato" panose="020F0502020204030203" pitchFamily="34" charset="0"/>
            </a:endParaRPr>
          </a:p>
        </p:txBody>
      </p:sp>
      <p:pic>
        <p:nvPicPr>
          <p:cNvPr id="13" name="Picture 12" descr="A long shot of a building&#10;&#10;Description automatically generated">
            <a:extLst>
              <a:ext uri="{FF2B5EF4-FFF2-40B4-BE49-F238E27FC236}">
                <a16:creationId xmlns:a16="http://schemas.microsoft.com/office/drawing/2014/main" id="{1600BD2A-9E77-8D14-FAE0-2890B18342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762" y="1088005"/>
            <a:ext cx="8304470" cy="5536313"/>
          </a:xfrm>
          <a:prstGeom prst="rect">
            <a:avLst/>
          </a:prstGeom>
        </p:spPr>
      </p:pic>
      <p:sp>
        <p:nvSpPr>
          <p:cNvPr id="10" name="TextBox 9">
            <a:extLst>
              <a:ext uri="{FF2B5EF4-FFF2-40B4-BE49-F238E27FC236}">
                <a16:creationId xmlns:a16="http://schemas.microsoft.com/office/drawing/2014/main" id="{6FE32252-9DDE-15D0-9030-F9896208A33C}"/>
              </a:ext>
            </a:extLst>
          </p:cNvPr>
          <p:cNvSpPr txBox="1"/>
          <p:nvPr/>
        </p:nvSpPr>
        <p:spPr>
          <a:xfrm>
            <a:off x="5943602" y="246953"/>
            <a:ext cx="3089636" cy="461665"/>
          </a:xfrm>
          <a:prstGeom prst="rect">
            <a:avLst/>
          </a:prstGeom>
          <a:noFill/>
          <a:ln w="3175">
            <a:noFill/>
          </a:ln>
        </p:spPr>
        <p:txBody>
          <a:bodyPr wrap="square" rtlCol="0">
            <a:spAutoFit/>
          </a:bodyPr>
          <a:lstStyle/>
          <a:p>
            <a:pPr algn="r"/>
            <a:r>
              <a:rPr lang="en-US" sz="2400" b="1" dirty="0">
                <a:solidFill>
                  <a:schemeClr val="accent1">
                    <a:lumMod val="50000"/>
                  </a:schemeClr>
                </a:solidFill>
                <a:latin typeface="Century Gothic" panose="020B0502020202020204" pitchFamily="34" charset="0"/>
                <a:ea typeface="Lato" panose="020F0502020204030203" pitchFamily="34" charset="0"/>
                <a:cs typeface="Lato" panose="020F0502020204030203" pitchFamily="34" charset="0"/>
              </a:rPr>
              <a:t>MOUNT KISCO, NY</a:t>
            </a:r>
            <a:endParaRPr lang="en-US" sz="2400" b="1" dirty="0">
              <a:solidFill>
                <a:schemeClr val="accent1">
                  <a:lumMod val="50000"/>
                </a:schemeClr>
              </a:solidFill>
              <a:latin typeface="Century Gothic" panose="020B0502020202020204" pitchFamily="34" charset="0"/>
            </a:endParaRPr>
          </a:p>
        </p:txBody>
      </p:sp>
      <p:sp>
        <p:nvSpPr>
          <p:cNvPr id="11" name="TextBox 10">
            <a:extLst>
              <a:ext uri="{FF2B5EF4-FFF2-40B4-BE49-F238E27FC236}">
                <a16:creationId xmlns:a16="http://schemas.microsoft.com/office/drawing/2014/main" id="{E0E2E976-D8DA-0564-7F27-7D2871CDA4D5}"/>
              </a:ext>
            </a:extLst>
          </p:cNvPr>
          <p:cNvSpPr txBox="1"/>
          <p:nvPr/>
        </p:nvSpPr>
        <p:spPr>
          <a:xfrm>
            <a:off x="5943602" y="585412"/>
            <a:ext cx="3060872" cy="400110"/>
          </a:xfrm>
          <a:prstGeom prst="rect">
            <a:avLst/>
          </a:prstGeom>
          <a:noFill/>
          <a:ln w="3175">
            <a:noFill/>
          </a:ln>
        </p:spPr>
        <p:txBody>
          <a:bodyPr wrap="square" rtlCol="0">
            <a:spAutoFit/>
          </a:bodyPr>
          <a:lstStyle/>
          <a:p>
            <a:pPr algn="r"/>
            <a:r>
              <a:rPr lang="en-US" sz="2000" dirty="0">
                <a:solidFill>
                  <a:schemeClr val="accent1">
                    <a:lumMod val="50000"/>
                  </a:schemeClr>
                </a:solidFill>
                <a:latin typeface="Century Gothic" panose="020B0502020202020204" pitchFamily="34" charset="0"/>
                <a:ea typeface="Lato" panose="020F0502020204030203" pitchFamily="34" charset="0"/>
                <a:cs typeface="Lato" panose="020F0502020204030203" pitchFamily="34" charset="0"/>
              </a:rPr>
              <a:t>101 S. Beford Road</a:t>
            </a:r>
            <a:endParaRPr lang="en-US" sz="2000"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17424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24B71-42F7-1BBD-4BA3-097DE36DD0F5}"/>
            </a:ext>
          </a:extLst>
        </p:cNvPr>
        <p:cNvGrpSpPr/>
        <p:nvPr/>
      </p:nvGrpSpPr>
      <p:grpSpPr>
        <a:xfrm>
          <a:off x="0" y="0"/>
          <a:ext cx="0" cy="0"/>
          <a:chOff x="0" y="0"/>
          <a:chExt cx="0" cy="0"/>
        </a:xfrm>
      </p:grpSpPr>
      <p:sp>
        <p:nvSpPr>
          <p:cNvPr id="2" name="Rectangle 245">
            <a:extLst>
              <a:ext uri="{FF2B5EF4-FFF2-40B4-BE49-F238E27FC236}">
                <a16:creationId xmlns:a16="http://schemas.microsoft.com/office/drawing/2014/main" id="{58DD0D0F-9C55-D4B1-A617-46E997F69EE3}"/>
              </a:ext>
            </a:extLst>
          </p:cNvPr>
          <p:cNvSpPr>
            <a:spLocks noChangeArrowheads="1"/>
          </p:cNvSpPr>
          <p:nvPr/>
        </p:nvSpPr>
        <p:spPr bwMode="auto">
          <a:xfrm>
            <a:off x="76200" y="381000"/>
            <a:ext cx="1841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i="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32" name="TextBox 31">
            <a:extLst>
              <a:ext uri="{FF2B5EF4-FFF2-40B4-BE49-F238E27FC236}">
                <a16:creationId xmlns:a16="http://schemas.microsoft.com/office/drawing/2014/main" id="{0EDCE143-F51C-AECA-7C6A-F4CE5B1F7D52}"/>
              </a:ext>
            </a:extLst>
          </p:cNvPr>
          <p:cNvSpPr txBox="1"/>
          <p:nvPr/>
        </p:nvSpPr>
        <p:spPr>
          <a:xfrm>
            <a:off x="152305" y="240268"/>
            <a:ext cx="5191769" cy="369332"/>
          </a:xfrm>
          <a:prstGeom prst="rect">
            <a:avLst/>
          </a:prstGeom>
          <a:noFill/>
          <a:ln w="3175">
            <a:noFill/>
          </a:ln>
        </p:spPr>
        <p:txBody>
          <a:bodyPr wrap="square" rtlCol="0">
            <a:spAutoFit/>
          </a:bodyPr>
          <a:lstStyle/>
          <a:p>
            <a:r>
              <a:rPr lang="en-US" dirty="0">
                <a:solidFill>
                  <a:srgbClr val="F06522"/>
                </a:solidFill>
                <a:latin typeface="Century Gothic" panose="020B0502020202020204" pitchFamily="34" charset="0"/>
                <a:ea typeface="Lato" panose="020F0502020204030203" pitchFamily="34" charset="0"/>
                <a:cs typeface="Lato" panose="020F0502020204030203" pitchFamily="34" charset="0"/>
              </a:rPr>
              <a:t>INTERIOR PHOTOS</a:t>
            </a:r>
            <a:endParaRPr lang="en-US" dirty="0">
              <a:solidFill>
                <a:srgbClr val="F06522"/>
              </a:solidFill>
              <a:latin typeface="Century Gothic" panose="020B0502020202020204" pitchFamily="34" charset="0"/>
            </a:endParaRPr>
          </a:p>
        </p:txBody>
      </p:sp>
      <p:cxnSp>
        <p:nvCxnSpPr>
          <p:cNvPr id="34" name="Straight Connector 33">
            <a:extLst>
              <a:ext uri="{FF2B5EF4-FFF2-40B4-BE49-F238E27FC236}">
                <a16:creationId xmlns:a16="http://schemas.microsoft.com/office/drawing/2014/main" id="{07D4C0E6-00B0-4DCA-0ACA-A4B0D68C87AE}"/>
              </a:ext>
            </a:extLst>
          </p:cNvPr>
          <p:cNvCxnSpPr>
            <a:cxnSpLocks/>
          </p:cNvCxnSpPr>
          <p:nvPr/>
        </p:nvCxnSpPr>
        <p:spPr>
          <a:xfrm>
            <a:off x="0" y="609600"/>
            <a:ext cx="9144000" cy="0"/>
          </a:xfrm>
          <a:prstGeom prst="line">
            <a:avLst/>
          </a:prstGeom>
          <a:noFill/>
          <a:ln w="38100">
            <a:solidFill>
              <a:srgbClr val="28376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EDAD8F39-D199-26A2-AAA3-D7A3FB164B3F}"/>
              </a:ext>
            </a:extLst>
          </p:cNvPr>
          <p:cNvCxnSpPr>
            <a:cxnSpLocks/>
          </p:cNvCxnSpPr>
          <p:nvPr/>
        </p:nvCxnSpPr>
        <p:spPr>
          <a:xfrm>
            <a:off x="0" y="609600"/>
            <a:ext cx="9144000" cy="0"/>
          </a:xfrm>
          <a:prstGeom prst="line">
            <a:avLst/>
          </a:prstGeom>
          <a:ln w="38100">
            <a:solidFill>
              <a:srgbClr val="28376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ED53BBC-9619-F7AF-A8B7-C01C6E2FDB1E}"/>
              </a:ext>
            </a:extLst>
          </p:cNvPr>
          <p:cNvSpPr txBox="1"/>
          <p:nvPr/>
        </p:nvSpPr>
        <p:spPr>
          <a:xfrm>
            <a:off x="5943602" y="246953"/>
            <a:ext cx="3089636" cy="461665"/>
          </a:xfrm>
          <a:prstGeom prst="rect">
            <a:avLst/>
          </a:prstGeom>
          <a:noFill/>
          <a:ln w="3175">
            <a:noFill/>
          </a:ln>
        </p:spPr>
        <p:txBody>
          <a:bodyPr wrap="square" rtlCol="0">
            <a:spAutoFit/>
          </a:bodyPr>
          <a:lstStyle/>
          <a:p>
            <a:pPr algn="r"/>
            <a:r>
              <a:rPr lang="en-US" sz="2400" b="1" dirty="0">
                <a:solidFill>
                  <a:schemeClr val="accent1">
                    <a:lumMod val="50000"/>
                  </a:schemeClr>
                </a:solidFill>
                <a:latin typeface="Century Gothic" panose="020B0502020202020204" pitchFamily="34" charset="0"/>
                <a:ea typeface="Lato" panose="020F0502020204030203" pitchFamily="34" charset="0"/>
                <a:cs typeface="Lato" panose="020F0502020204030203" pitchFamily="34" charset="0"/>
              </a:rPr>
              <a:t>MOUNT KISCO, NY</a:t>
            </a:r>
            <a:endParaRPr lang="en-US" sz="2400" b="1" dirty="0">
              <a:solidFill>
                <a:schemeClr val="accent1">
                  <a:lumMod val="50000"/>
                </a:schemeClr>
              </a:solidFill>
              <a:latin typeface="Century Gothic" panose="020B0502020202020204" pitchFamily="34" charset="0"/>
            </a:endParaRPr>
          </a:p>
        </p:txBody>
      </p:sp>
      <p:sp>
        <p:nvSpPr>
          <p:cNvPr id="6" name="TextBox 5">
            <a:extLst>
              <a:ext uri="{FF2B5EF4-FFF2-40B4-BE49-F238E27FC236}">
                <a16:creationId xmlns:a16="http://schemas.microsoft.com/office/drawing/2014/main" id="{C473CC01-E8E5-4352-9AEC-496201CB149A}"/>
              </a:ext>
            </a:extLst>
          </p:cNvPr>
          <p:cNvSpPr txBox="1"/>
          <p:nvPr/>
        </p:nvSpPr>
        <p:spPr>
          <a:xfrm>
            <a:off x="5943602" y="585412"/>
            <a:ext cx="3060872" cy="400110"/>
          </a:xfrm>
          <a:prstGeom prst="rect">
            <a:avLst/>
          </a:prstGeom>
          <a:noFill/>
          <a:ln w="3175">
            <a:noFill/>
          </a:ln>
        </p:spPr>
        <p:txBody>
          <a:bodyPr wrap="square" rtlCol="0">
            <a:spAutoFit/>
          </a:bodyPr>
          <a:lstStyle/>
          <a:p>
            <a:pPr algn="r"/>
            <a:r>
              <a:rPr lang="en-US" sz="2000" dirty="0">
                <a:solidFill>
                  <a:schemeClr val="accent1">
                    <a:lumMod val="50000"/>
                  </a:schemeClr>
                </a:solidFill>
                <a:latin typeface="Century Gothic" panose="020B0502020202020204" pitchFamily="34" charset="0"/>
                <a:ea typeface="Lato" panose="020F0502020204030203" pitchFamily="34" charset="0"/>
                <a:cs typeface="Lato" panose="020F0502020204030203" pitchFamily="34" charset="0"/>
              </a:rPr>
              <a:t>101 S. Beford Road</a:t>
            </a:r>
            <a:endParaRPr lang="en-US" sz="2000" dirty="0">
              <a:solidFill>
                <a:schemeClr val="accent1">
                  <a:lumMod val="50000"/>
                </a:schemeClr>
              </a:solidFill>
              <a:latin typeface="Century Gothic" panose="020B0502020202020204" pitchFamily="34" charset="0"/>
            </a:endParaRPr>
          </a:p>
        </p:txBody>
      </p:sp>
      <p:pic>
        <p:nvPicPr>
          <p:cNvPr id="11" name="Picture 10" descr="A reception desk in a hotel&#10;&#10;Description automatically generated">
            <a:extLst>
              <a:ext uri="{FF2B5EF4-FFF2-40B4-BE49-F238E27FC236}">
                <a16:creationId xmlns:a16="http://schemas.microsoft.com/office/drawing/2014/main" id="{317C5FB1-0685-7C61-37C2-BF1017120356}"/>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tretch>
            <a:fillRect/>
          </a:stretch>
        </p:blipFill>
        <p:spPr>
          <a:xfrm>
            <a:off x="419762" y="1088007"/>
            <a:ext cx="8304470" cy="5536313"/>
          </a:xfrm>
          <a:prstGeom prst="rect">
            <a:avLst/>
          </a:prstGeom>
        </p:spPr>
      </p:pic>
    </p:spTree>
    <p:extLst>
      <p:ext uri="{BB962C8B-B14F-4D97-AF65-F5344CB8AC3E}">
        <p14:creationId xmlns:p14="http://schemas.microsoft.com/office/powerpoint/2010/main" val="764756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66DB4-2B2D-B76F-8EAB-9C4A67073552}"/>
            </a:ext>
          </a:extLst>
        </p:cNvPr>
        <p:cNvGrpSpPr/>
        <p:nvPr/>
      </p:nvGrpSpPr>
      <p:grpSpPr>
        <a:xfrm>
          <a:off x="0" y="0"/>
          <a:ext cx="0" cy="0"/>
          <a:chOff x="0" y="0"/>
          <a:chExt cx="0" cy="0"/>
        </a:xfrm>
      </p:grpSpPr>
      <p:pic>
        <p:nvPicPr>
          <p:cNvPr id="10" name="Picture 9" descr="A room with chairs and a table&#10;&#10;Description automatically generated">
            <a:extLst>
              <a:ext uri="{FF2B5EF4-FFF2-40B4-BE49-F238E27FC236}">
                <a16:creationId xmlns:a16="http://schemas.microsoft.com/office/drawing/2014/main" id="{E93DF0CB-7E35-097E-CF22-EEE77D294290}"/>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19762" y="1088009"/>
            <a:ext cx="8304476" cy="5536317"/>
          </a:xfrm>
          <a:prstGeom prst="rect">
            <a:avLst/>
          </a:prstGeom>
        </p:spPr>
      </p:pic>
      <p:sp>
        <p:nvSpPr>
          <p:cNvPr id="2" name="Rectangle 245">
            <a:extLst>
              <a:ext uri="{FF2B5EF4-FFF2-40B4-BE49-F238E27FC236}">
                <a16:creationId xmlns:a16="http://schemas.microsoft.com/office/drawing/2014/main" id="{E7DADFAF-8750-78ED-8855-5CF60B315158}"/>
              </a:ext>
            </a:extLst>
          </p:cNvPr>
          <p:cNvSpPr>
            <a:spLocks noChangeArrowheads="1"/>
          </p:cNvSpPr>
          <p:nvPr/>
        </p:nvSpPr>
        <p:spPr bwMode="auto">
          <a:xfrm>
            <a:off x="76200" y="381000"/>
            <a:ext cx="1841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i="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32" name="TextBox 31">
            <a:extLst>
              <a:ext uri="{FF2B5EF4-FFF2-40B4-BE49-F238E27FC236}">
                <a16:creationId xmlns:a16="http://schemas.microsoft.com/office/drawing/2014/main" id="{10B38E67-D252-4897-BF7B-6AC357DA8FF9}"/>
              </a:ext>
            </a:extLst>
          </p:cNvPr>
          <p:cNvSpPr txBox="1"/>
          <p:nvPr/>
        </p:nvSpPr>
        <p:spPr>
          <a:xfrm>
            <a:off x="152305" y="240268"/>
            <a:ext cx="5191769" cy="369332"/>
          </a:xfrm>
          <a:prstGeom prst="rect">
            <a:avLst/>
          </a:prstGeom>
          <a:noFill/>
          <a:ln w="3175">
            <a:noFill/>
          </a:ln>
        </p:spPr>
        <p:txBody>
          <a:bodyPr wrap="square" rtlCol="0">
            <a:spAutoFit/>
          </a:bodyPr>
          <a:lstStyle/>
          <a:p>
            <a:r>
              <a:rPr lang="en-US" dirty="0">
                <a:solidFill>
                  <a:srgbClr val="F06522"/>
                </a:solidFill>
                <a:latin typeface="Century Gothic" panose="020B0502020202020204" pitchFamily="34" charset="0"/>
                <a:ea typeface="Lato" panose="020F0502020204030203" pitchFamily="34" charset="0"/>
                <a:cs typeface="Lato" panose="020F0502020204030203" pitchFamily="34" charset="0"/>
              </a:rPr>
              <a:t>INTERIOR PHOTOS</a:t>
            </a:r>
            <a:endParaRPr lang="en-US" dirty="0">
              <a:solidFill>
                <a:srgbClr val="F06522"/>
              </a:solidFill>
              <a:latin typeface="Century Gothic" panose="020B0502020202020204" pitchFamily="34" charset="0"/>
            </a:endParaRPr>
          </a:p>
        </p:txBody>
      </p:sp>
      <p:cxnSp>
        <p:nvCxnSpPr>
          <p:cNvPr id="34" name="Straight Connector 33">
            <a:extLst>
              <a:ext uri="{FF2B5EF4-FFF2-40B4-BE49-F238E27FC236}">
                <a16:creationId xmlns:a16="http://schemas.microsoft.com/office/drawing/2014/main" id="{8121619A-8F1F-6260-0B94-EA9D39536767}"/>
              </a:ext>
            </a:extLst>
          </p:cNvPr>
          <p:cNvCxnSpPr>
            <a:cxnSpLocks/>
          </p:cNvCxnSpPr>
          <p:nvPr/>
        </p:nvCxnSpPr>
        <p:spPr>
          <a:xfrm>
            <a:off x="0" y="609600"/>
            <a:ext cx="9144000" cy="0"/>
          </a:xfrm>
          <a:prstGeom prst="line">
            <a:avLst/>
          </a:prstGeom>
          <a:noFill/>
          <a:ln w="38100">
            <a:solidFill>
              <a:srgbClr val="28376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71E2C371-4EB9-0E2D-9C28-120299765D05}"/>
              </a:ext>
            </a:extLst>
          </p:cNvPr>
          <p:cNvCxnSpPr>
            <a:cxnSpLocks/>
          </p:cNvCxnSpPr>
          <p:nvPr/>
        </p:nvCxnSpPr>
        <p:spPr>
          <a:xfrm>
            <a:off x="0" y="609600"/>
            <a:ext cx="9144000" cy="0"/>
          </a:xfrm>
          <a:prstGeom prst="line">
            <a:avLst/>
          </a:prstGeom>
          <a:ln w="38100">
            <a:solidFill>
              <a:srgbClr val="28376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379C3E6-EA2D-C873-C889-8B433B4FAE0A}"/>
              </a:ext>
            </a:extLst>
          </p:cNvPr>
          <p:cNvSpPr txBox="1"/>
          <p:nvPr/>
        </p:nvSpPr>
        <p:spPr>
          <a:xfrm>
            <a:off x="5943602" y="246953"/>
            <a:ext cx="3089636" cy="461665"/>
          </a:xfrm>
          <a:prstGeom prst="rect">
            <a:avLst/>
          </a:prstGeom>
          <a:noFill/>
          <a:ln w="3175">
            <a:noFill/>
          </a:ln>
        </p:spPr>
        <p:txBody>
          <a:bodyPr wrap="square" rtlCol="0">
            <a:spAutoFit/>
          </a:bodyPr>
          <a:lstStyle/>
          <a:p>
            <a:pPr algn="r"/>
            <a:r>
              <a:rPr lang="en-US" sz="2400" b="1" dirty="0">
                <a:solidFill>
                  <a:schemeClr val="accent1">
                    <a:lumMod val="50000"/>
                  </a:schemeClr>
                </a:solidFill>
                <a:latin typeface="Century Gothic" panose="020B0502020202020204" pitchFamily="34" charset="0"/>
                <a:ea typeface="Lato" panose="020F0502020204030203" pitchFamily="34" charset="0"/>
                <a:cs typeface="Lato" panose="020F0502020204030203" pitchFamily="34" charset="0"/>
              </a:rPr>
              <a:t>MOUNT KISCO, NY</a:t>
            </a:r>
            <a:endParaRPr lang="en-US" sz="2400" b="1" dirty="0">
              <a:solidFill>
                <a:schemeClr val="accent1">
                  <a:lumMod val="50000"/>
                </a:schemeClr>
              </a:solidFill>
              <a:latin typeface="Century Gothic" panose="020B0502020202020204" pitchFamily="34" charset="0"/>
            </a:endParaRPr>
          </a:p>
        </p:txBody>
      </p:sp>
      <p:sp>
        <p:nvSpPr>
          <p:cNvPr id="6" name="TextBox 5">
            <a:extLst>
              <a:ext uri="{FF2B5EF4-FFF2-40B4-BE49-F238E27FC236}">
                <a16:creationId xmlns:a16="http://schemas.microsoft.com/office/drawing/2014/main" id="{D6C0D9C3-E2DA-5C81-4F2F-8DAD0D2F184C}"/>
              </a:ext>
            </a:extLst>
          </p:cNvPr>
          <p:cNvSpPr txBox="1"/>
          <p:nvPr/>
        </p:nvSpPr>
        <p:spPr>
          <a:xfrm>
            <a:off x="5943602" y="585412"/>
            <a:ext cx="3060872" cy="400110"/>
          </a:xfrm>
          <a:prstGeom prst="rect">
            <a:avLst/>
          </a:prstGeom>
          <a:noFill/>
          <a:ln w="3175">
            <a:noFill/>
          </a:ln>
        </p:spPr>
        <p:txBody>
          <a:bodyPr wrap="square" rtlCol="0">
            <a:spAutoFit/>
          </a:bodyPr>
          <a:lstStyle/>
          <a:p>
            <a:pPr algn="r"/>
            <a:r>
              <a:rPr lang="en-US" sz="2000" dirty="0">
                <a:solidFill>
                  <a:schemeClr val="accent1">
                    <a:lumMod val="50000"/>
                  </a:schemeClr>
                </a:solidFill>
                <a:latin typeface="Century Gothic" panose="020B0502020202020204" pitchFamily="34" charset="0"/>
                <a:ea typeface="Lato" panose="020F0502020204030203" pitchFamily="34" charset="0"/>
                <a:cs typeface="Lato" panose="020F0502020204030203" pitchFamily="34" charset="0"/>
              </a:rPr>
              <a:t>101 S. Beford Road</a:t>
            </a:r>
            <a:endParaRPr lang="en-US" sz="2000"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1553104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96E21-545C-C39D-DA96-BED047BEFB1E}"/>
            </a:ext>
          </a:extLst>
        </p:cNvPr>
        <p:cNvGrpSpPr/>
        <p:nvPr/>
      </p:nvGrpSpPr>
      <p:grpSpPr>
        <a:xfrm>
          <a:off x="0" y="0"/>
          <a:ext cx="0" cy="0"/>
          <a:chOff x="0" y="0"/>
          <a:chExt cx="0" cy="0"/>
        </a:xfrm>
      </p:grpSpPr>
      <p:pic>
        <p:nvPicPr>
          <p:cNvPr id="23" name="Picture 22" descr="A hallway with a reception desk&#10;&#10;Description automatically generated">
            <a:extLst>
              <a:ext uri="{FF2B5EF4-FFF2-40B4-BE49-F238E27FC236}">
                <a16:creationId xmlns:a16="http://schemas.microsoft.com/office/drawing/2014/main" id="{3BFBF115-75E4-AF7E-1C02-84BC5C70DE89}"/>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5423"/>
          <a:stretch/>
        </p:blipFill>
        <p:spPr>
          <a:xfrm>
            <a:off x="236962" y="4110926"/>
            <a:ext cx="4261109" cy="2686680"/>
          </a:xfrm>
          <a:prstGeom prst="rect">
            <a:avLst/>
          </a:prstGeom>
        </p:spPr>
      </p:pic>
      <p:pic>
        <p:nvPicPr>
          <p:cNvPr id="25" name="Picture 24" descr="A dentist's office with a chair and a computer&#10;&#10;Description automatically generated">
            <a:extLst>
              <a:ext uri="{FF2B5EF4-FFF2-40B4-BE49-F238E27FC236}">
                <a16:creationId xmlns:a16="http://schemas.microsoft.com/office/drawing/2014/main" id="{4088E259-4851-2922-96BA-92409862E620}"/>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b="5238"/>
          <a:stretch/>
        </p:blipFill>
        <p:spPr>
          <a:xfrm>
            <a:off x="4662594" y="4110926"/>
            <a:ext cx="4252809" cy="2686679"/>
          </a:xfrm>
          <a:prstGeom prst="rect">
            <a:avLst/>
          </a:prstGeom>
        </p:spPr>
      </p:pic>
      <p:pic>
        <p:nvPicPr>
          <p:cNvPr id="21" name="Picture 20" descr="A dentist chair in a dental office&#10;&#10;Description automatically generated">
            <a:extLst>
              <a:ext uri="{FF2B5EF4-FFF2-40B4-BE49-F238E27FC236}">
                <a16:creationId xmlns:a16="http://schemas.microsoft.com/office/drawing/2014/main" id="{6E6CA199-670D-8905-F0E2-B00316CE5D34}"/>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5000"/>
                    </a14:imgEffect>
                  </a14:imgLayer>
                </a14:imgProps>
              </a:ext>
              <a:ext uri="{28A0092B-C50C-407E-A947-70E740481C1C}">
                <a14:useLocalDpi xmlns:a14="http://schemas.microsoft.com/office/drawing/2010/main" val="0"/>
              </a:ext>
            </a:extLst>
          </a:blip>
          <a:stretch>
            <a:fillRect/>
          </a:stretch>
        </p:blipFill>
        <p:spPr>
          <a:xfrm>
            <a:off x="4662595" y="1188268"/>
            <a:ext cx="4261100" cy="2840733"/>
          </a:xfrm>
          <a:prstGeom prst="rect">
            <a:avLst/>
          </a:prstGeom>
        </p:spPr>
      </p:pic>
      <p:pic>
        <p:nvPicPr>
          <p:cNvPr id="7" name="Picture 6" descr="A long hallway with a counter&#10;&#10;Description automatically generated">
            <a:extLst>
              <a:ext uri="{FF2B5EF4-FFF2-40B4-BE49-F238E27FC236}">
                <a16:creationId xmlns:a16="http://schemas.microsoft.com/office/drawing/2014/main" id="{2BEB810E-40BD-8C18-481E-59CEF66771B7}"/>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5000"/>
                    </a14:imgEffect>
                  </a14:imgLayer>
                </a14:imgProps>
              </a:ext>
              <a:ext uri="{28A0092B-C50C-407E-A947-70E740481C1C}">
                <a14:useLocalDpi xmlns:a14="http://schemas.microsoft.com/office/drawing/2010/main" val="0"/>
              </a:ext>
            </a:extLst>
          </a:blip>
          <a:stretch>
            <a:fillRect/>
          </a:stretch>
        </p:blipFill>
        <p:spPr>
          <a:xfrm>
            <a:off x="230976" y="1188269"/>
            <a:ext cx="4261109" cy="2840739"/>
          </a:xfrm>
          <a:prstGeom prst="rect">
            <a:avLst/>
          </a:prstGeom>
        </p:spPr>
      </p:pic>
      <p:sp>
        <p:nvSpPr>
          <p:cNvPr id="2" name="Rectangle 245">
            <a:extLst>
              <a:ext uri="{FF2B5EF4-FFF2-40B4-BE49-F238E27FC236}">
                <a16:creationId xmlns:a16="http://schemas.microsoft.com/office/drawing/2014/main" id="{B99019E8-7D54-BF75-89CC-66121DC5AF35}"/>
              </a:ext>
            </a:extLst>
          </p:cNvPr>
          <p:cNvSpPr>
            <a:spLocks noChangeArrowheads="1"/>
          </p:cNvSpPr>
          <p:nvPr/>
        </p:nvSpPr>
        <p:spPr bwMode="auto">
          <a:xfrm>
            <a:off x="76200" y="381000"/>
            <a:ext cx="1841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i="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32" name="TextBox 31">
            <a:extLst>
              <a:ext uri="{FF2B5EF4-FFF2-40B4-BE49-F238E27FC236}">
                <a16:creationId xmlns:a16="http://schemas.microsoft.com/office/drawing/2014/main" id="{E0C8C20F-A4CA-DC23-01A5-04DD28F188D7}"/>
              </a:ext>
            </a:extLst>
          </p:cNvPr>
          <p:cNvSpPr txBox="1"/>
          <p:nvPr/>
        </p:nvSpPr>
        <p:spPr>
          <a:xfrm>
            <a:off x="152305" y="240268"/>
            <a:ext cx="5191769" cy="369332"/>
          </a:xfrm>
          <a:prstGeom prst="rect">
            <a:avLst/>
          </a:prstGeom>
          <a:noFill/>
          <a:ln w="3175">
            <a:noFill/>
          </a:ln>
        </p:spPr>
        <p:txBody>
          <a:bodyPr wrap="square" rtlCol="0">
            <a:spAutoFit/>
          </a:bodyPr>
          <a:lstStyle/>
          <a:p>
            <a:r>
              <a:rPr lang="en-US" dirty="0">
                <a:solidFill>
                  <a:srgbClr val="F06522"/>
                </a:solidFill>
                <a:latin typeface="Century Gothic" panose="020B0502020202020204" pitchFamily="34" charset="0"/>
                <a:ea typeface="Lato" panose="020F0502020204030203" pitchFamily="34" charset="0"/>
                <a:cs typeface="Lato" panose="020F0502020204030203" pitchFamily="34" charset="0"/>
              </a:rPr>
              <a:t>INTERIOR PHOTOS</a:t>
            </a:r>
            <a:endParaRPr lang="en-US" dirty="0">
              <a:solidFill>
                <a:srgbClr val="F06522"/>
              </a:solidFill>
              <a:latin typeface="Century Gothic" panose="020B0502020202020204" pitchFamily="34" charset="0"/>
            </a:endParaRPr>
          </a:p>
        </p:txBody>
      </p:sp>
      <p:cxnSp>
        <p:nvCxnSpPr>
          <p:cNvPr id="34" name="Straight Connector 33">
            <a:extLst>
              <a:ext uri="{FF2B5EF4-FFF2-40B4-BE49-F238E27FC236}">
                <a16:creationId xmlns:a16="http://schemas.microsoft.com/office/drawing/2014/main" id="{0DDCB06F-0CC0-30AF-4681-541F08DB6184}"/>
              </a:ext>
            </a:extLst>
          </p:cNvPr>
          <p:cNvCxnSpPr>
            <a:cxnSpLocks/>
          </p:cNvCxnSpPr>
          <p:nvPr/>
        </p:nvCxnSpPr>
        <p:spPr>
          <a:xfrm>
            <a:off x="0" y="609600"/>
            <a:ext cx="9144000" cy="0"/>
          </a:xfrm>
          <a:prstGeom prst="line">
            <a:avLst/>
          </a:prstGeom>
          <a:noFill/>
          <a:ln w="38100">
            <a:solidFill>
              <a:srgbClr val="28376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1869C42-9066-44D3-1998-36C627962D1A}"/>
              </a:ext>
            </a:extLst>
          </p:cNvPr>
          <p:cNvCxnSpPr>
            <a:cxnSpLocks/>
          </p:cNvCxnSpPr>
          <p:nvPr/>
        </p:nvCxnSpPr>
        <p:spPr>
          <a:xfrm>
            <a:off x="0" y="609600"/>
            <a:ext cx="9144000" cy="0"/>
          </a:xfrm>
          <a:prstGeom prst="line">
            <a:avLst/>
          </a:prstGeom>
          <a:ln w="38100">
            <a:solidFill>
              <a:srgbClr val="28376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F379504-18B9-36A7-E4C2-A34FB547FBFD}"/>
              </a:ext>
            </a:extLst>
          </p:cNvPr>
          <p:cNvSpPr txBox="1"/>
          <p:nvPr/>
        </p:nvSpPr>
        <p:spPr>
          <a:xfrm>
            <a:off x="5943602" y="246953"/>
            <a:ext cx="3089636" cy="461665"/>
          </a:xfrm>
          <a:prstGeom prst="rect">
            <a:avLst/>
          </a:prstGeom>
          <a:noFill/>
          <a:ln w="3175">
            <a:noFill/>
          </a:ln>
        </p:spPr>
        <p:txBody>
          <a:bodyPr wrap="square" rtlCol="0">
            <a:spAutoFit/>
          </a:bodyPr>
          <a:lstStyle/>
          <a:p>
            <a:pPr algn="r"/>
            <a:r>
              <a:rPr lang="en-US" sz="2400" b="1" dirty="0">
                <a:solidFill>
                  <a:schemeClr val="accent1">
                    <a:lumMod val="50000"/>
                  </a:schemeClr>
                </a:solidFill>
                <a:latin typeface="Century Gothic" panose="020B0502020202020204" pitchFamily="34" charset="0"/>
                <a:ea typeface="Lato" panose="020F0502020204030203" pitchFamily="34" charset="0"/>
                <a:cs typeface="Lato" panose="020F0502020204030203" pitchFamily="34" charset="0"/>
              </a:rPr>
              <a:t>MOUNT KISCO, NY</a:t>
            </a:r>
            <a:endParaRPr lang="en-US" sz="2400" b="1" dirty="0">
              <a:solidFill>
                <a:schemeClr val="accent1">
                  <a:lumMod val="50000"/>
                </a:schemeClr>
              </a:solidFill>
              <a:latin typeface="Century Gothic" panose="020B0502020202020204" pitchFamily="34" charset="0"/>
            </a:endParaRPr>
          </a:p>
        </p:txBody>
      </p:sp>
      <p:sp>
        <p:nvSpPr>
          <p:cNvPr id="6" name="TextBox 5">
            <a:extLst>
              <a:ext uri="{FF2B5EF4-FFF2-40B4-BE49-F238E27FC236}">
                <a16:creationId xmlns:a16="http://schemas.microsoft.com/office/drawing/2014/main" id="{3E5E84D3-1CB5-540B-B3BD-2EFD3F700ADA}"/>
              </a:ext>
            </a:extLst>
          </p:cNvPr>
          <p:cNvSpPr txBox="1"/>
          <p:nvPr/>
        </p:nvSpPr>
        <p:spPr>
          <a:xfrm>
            <a:off x="5943602" y="585412"/>
            <a:ext cx="3060872" cy="400110"/>
          </a:xfrm>
          <a:prstGeom prst="rect">
            <a:avLst/>
          </a:prstGeom>
          <a:noFill/>
          <a:ln w="3175">
            <a:noFill/>
          </a:ln>
        </p:spPr>
        <p:txBody>
          <a:bodyPr wrap="square" rtlCol="0">
            <a:spAutoFit/>
          </a:bodyPr>
          <a:lstStyle/>
          <a:p>
            <a:pPr algn="r"/>
            <a:r>
              <a:rPr lang="en-US" sz="2000" dirty="0">
                <a:solidFill>
                  <a:schemeClr val="accent1">
                    <a:lumMod val="50000"/>
                  </a:schemeClr>
                </a:solidFill>
                <a:latin typeface="Century Gothic" panose="020B0502020202020204" pitchFamily="34" charset="0"/>
                <a:ea typeface="Lato" panose="020F0502020204030203" pitchFamily="34" charset="0"/>
                <a:cs typeface="Lato" panose="020F0502020204030203" pitchFamily="34" charset="0"/>
              </a:rPr>
              <a:t>101 S. Beford Road</a:t>
            </a:r>
            <a:endParaRPr lang="en-US" sz="2000"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2238542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BB733-1B12-3BD1-B24B-2F502EE82A50}"/>
            </a:ext>
          </a:extLst>
        </p:cNvPr>
        <p:cNvGrpSpPr/>
        <p:nvPr/>
      </p:nvGrpSpPr>
      <p:grpSpPr>
        <a:xfrm>
          <a:off x="0" y="0"/>
          <a:ext cx="0" cy="0"/>
          <a:chOff x="0" y="0"/>
          <a:chExt cx="0" cy="0"/>
        </a:xfrm>
      </p:grpSpPr>
      <p:pic>
        <p:nvPicPr>
          <p:cNvPr id="31" name="Picture 30" descr="Long hallway with white walls&#10;&#10;Description automatically generated">
            <a:extLst>
              <a:ext uri="{FF2B5EF4-FFF2-40B4-BE49-F238E27FC236}">
                <a16:creationId xmlns:a16="http://schemas.microsoft.com/office/drawing/2014/main" id="{D6225806-20F2-6279-CC3C-F8A4554C44E7}"/>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5238"/>
          <a:stretch/>
        </p:blipFill>
        <p:spPr>
          <a:xfrm>
            <a:off x="220293" y="4110926"/>
            <a:ext cx="4252810" cy="2686680"/>
          </a:xfrm>
          <a:prstGeom prst="rect">
            <a:avLst/>
          </a:prstGeom>
        </p:spPr>
      </p:pic>
      <p:pic>
        <p:nvPicPr>
          <p:cNvPr id="35" name="Picture 34" descr="A desk with a computer and a chair in a room with a window&#10;&#10;Description automatically generated">
            <a:extLst>
              <a:ext uri="{FF2B5EF4-FFF2-40B4-BE49-F238E27FC236}">
                <a16:creationId xmlns:a16="http://schemas.microsoft.com/office/drawing/2014/main" id="{6D6828C2-6475-C8FE-90A8-7EC965E67C55}"/>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32000"/>
                    </a14:imgEffect>
                  </a14:imgLayer>
                </a14:imgProps>
              </a:ext>
              <a:ext uri="{28A0092B-C50C-407E-A947-70E740481C1C}">
                <a14:useLocalDpi xmlns:a14="http://schemas.microsoft.com/office/drawing/2010/main" val="0"/>
              </a:ext>
            </a:extLst>
          </a:blip>
          <a:srcRect b="5708"/>
          <a:stretch/>
        </p:blipFill>
        <p:spPr>
          <a:xfrm>
            <a:off x="4662595" y="4110926"/>
            <a:ext cx="4273968" cy="2686680"/>
          </a:xfrm>
          <a:prstGeom prst="rect">
            <a:avLst/>
          </a:prstGeom>
        </p:spPr>
      </p:pic>
      <p:pic>
        <p:nvPicPr>
          <p:cNvPr id="29" name="Picture 28" descr="A chair in a dental office&#10;&#10;Description automatically generated">
            <a:extLst>
              <a:ext uri="{FF2B5EF4-FFF2-40B4-BE49-F238E27FC236}">
                <a16:creationId xmlns:a16="http://schemas.microsoft.com/office/drawing/2014/main" id="{2334D1CA-1F74-E9B1-A0EC-9AD70D5EECC9}"/>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648388" y="1188271"/>
            <a:ext cx="4261112" cy="2840742"/>
          </a:xfrm>
          <a:prstGeom prst="rect">
            <a:avLst/>
          </a:prstGeom>
        </p:spPr>
      </p:pic>
      <p:pic>
        <p:nvPicPr>
          <p:cNvPr id="27" name="Picture 26" descr="A room with a chair and a dentist chair&#10;&#10;Description automatically generated">
            <a:extLst>
              <a:ext uri="{FF2B5EF4-FFF2-40B4-BE49-F238E27FC236}">
                <a16:creationId xmlns:a16="http://schemas.microsoft.com/office/drawing/2014/main" id="{E7A2C182-92E1-4433-5055-40DE4AD91929}"/>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28596" y="1188271"/>
            <a:ext cx="4261113" cy="2840742"/>
          </a:xfrm>
          <a:prstGeom prst="rect">
            <a:avLst/>
          </a:prstGeom>
        </p:spPr>
      </p:pic>
      <p:sp>
        <p:nvSpPr>
          <p:cNvPr id="2" name="Rectangle 245">
            <a:extLst>
              <a:ext uri="{FF2B5EF4-FFF2-40B4-BE49-F238E27FC236}">
                <a16:creationId xmlns:a16="http://schemas.microsoft.com/office/drawing/2014/main" id="{C2CC184A-2E36-F803-CD96-C0AE9C6A8015}"/>
              </a:ext>
            </a:extLst>
          </p:cNvPr>
          <p:cNvSpPr>
            <a:spLocks noChangeArrowheads="1"/>
          </p:cNvSpPr>
          <p:nvPr/>
        </p:nvSpPr>
        <p:spPr bwMode="auto">
          <a:xfrm>
            <a:off x="76200" y="381000"/>
            <a:ext cx="1841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i="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32" name="TextBox 31">
            <a:extLst>
              <a:ext uri="{FF2B5EF4-FFF2-40B4-BE49-F238E27FC236}">
                <a16:creationId xmlns:a16="http://schemas.microsoft.com/office/drawing/2014/main" id="{EE53C593-6B4E-24BC-0FBE-DD9590918B73}"/>
              </a:ext>
            </a:extLst>
          </p:cNvPr>
          <p:cNvSpPr txBox="1"/>
          <p:nvPr/>
        </p:nvSpPr>
        <p:spPr>
          <a:xfrm>
            <a:off x="152305" y="240268"/>
            <a:ext cx="5191769" cy="369332"/>
          </a:xfrm>
          <a:prstGeom prst="rect">
            <a:avLst/>
          </a:prstGeom>
          <a:noFill/>
          <a:ln w="3175">
            <a:noFill/>
          </a:ln>
        </p:spPr>
        <p:txBody>
          <a:bodyPr wrap="square" rtlCol="0">
            <a:spAutoFit/>
          </a:bodyPr>
          <a:lstStyle/>
          <a:p>
            <a:r>
              <a:rPr lang="en-US" dirty="0">
                <a:solidFill>
                  <a:srgbClr val="F06522"/>
                </a:solidFill>
                <a:latin typeface="Century Gothic" panose="020B0502020202020204" pitchFamily="34" charset="0"/>
                <a:ea typeface="Lato" panose="020F0502020204030203" pitchFamily="34" charset="0"/>
                <a:cs typeface="Lato" panose="020F0502020204030203" pitchFamily="34" charset="0"/>
              </a:rPr>
              <a:t>INTERIOR PHOTOS</a:t>
            </a:r>
            <a:endParaRPr lang="en-US" dirty="0">
              <a:solidFill>
                <a:srgbClr val="F06522"/>
              </a:solidFill>
              <a:latin typeface="Century Gothic" panose="020B0502020202020204" pitchFamily="34" charset="0"/>
            </a:endParaRPr>
          </a:p>
        </p:txBody>
      </p:sp>
      <p:cxnSp>
        <p:nvCxnSpPr>
          <p:cNvPr id="34" name="Straight Connector 33">
            <a:extLst>
              <a:ext uri="{FF2B5EF4-FFF2-40B4-BE49-F238E27FC236}">
                <a16:creationId xmlns:a16="http://schemas.microsoft.com/office/drawing/2014/main" id="{4937482E-08E0-05E5-F090-4C8F107E15D3}"/>
              </a:ext>
            </a:extLst>
          </p:cNvPr>
          <p:cNvCxnSpPr>
            <a:cxnSpLocks/>
          </p:cNvCxnSpPr>
          <p:nvPr/>
        </p:nvCxnSpPr>
        <p:spPr>
          <a:xfrm>
            <a:off x="0" y="609600"/>
            <a:ext cx="9144000" cy="0"/>
          </a:xfrm>
          <a:prstGeom prst="line">
            <a:avLst/>
          </a:prstGeom>
          <a:noFill/>
          <a:ln w="38100">
            <a:solidFill>
              <a:srgbClr val="28376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FE841B09-0039-8DC8-0753-8FBC74C9075E}"/>
              </a:ext>
            </a:extLst>
          </p:cNvPr>
          <p:cNvCxnSpPr>
            <a:cxnSpLocks/>
          </p:cNvCxnSpPr>
          <p:nvPr/>
        </p:nvCxnSpPr>
        <p:spPr>
          <a:xfrm>
            <a:off x="0" y="609600"/>
            <a:ext cx="9144000" cy="0"/>
          </a:xfrm>
          <a:prstGeom prst="line">
            <a:avLst/>
          </a:prstGeom>
          <a:ln w="38100">
            <a:solidFill>
              <a:srgbClr val="28376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35813CC-95CF-6398-F76F-7847B3319B92}"/>
              </a:ext>
            </a:extLst>
          </p:cNvPr>
          <p:cNvSpPr txBox="1"/>
          <p:nvPr/>
        </p:nvSpPr>
        <p:spPr>
          <a:xfrm>
            <a:off x="5943602" y="246953"/>
            <a:ext cx="3089636" cy="461665"/>
          </a:xfrm>
          <a:prstGeom prst="rect">
            <a:avLst/>
          </a:prstGeom>
          <a:noFill/>
          <a:ln w="3175">
            <a:noFill/>
          </a:ln>
        </p:spPr>
        <p:txBody>
          <a:bodyPr wrap="square" rtlCol="0">
            <a:spAutoFit/>
          </a:bodyPr>
          <a:lstStyle/>
          <a:p>
            <a:pPr algn="r"/>
            <a:r>
              <a:rPr lang="en-US" sz="2400" b="1" dirty="0">
                <a:solidFill>
                  <a:schemeClr val="accent1">
                    <a:lumMod val="50000"/>
                  </a:schemeClr>
                </a:solidFill>
                <a:latin typeface="Century Gothic" panose="020B0502020202020204" pitchFamily="34" charset="0"/>
                <a:ea typeface="Lato" panose="020F0502020204030203" pitchFamily="34" charset="0"/>
                <a:cs typeface="Lato" panose="020F0502020204030203" pitchFamily="34" charset="0"/>
              </a:rPr>
              <a:t>MOUNT KISCO, NY</a:t>
            </a:r>
            <a:endParaRPr lang="en-US" sz="2400" b="1" dirty="0">
              <a:solidFill>
                <a:schemeClr val="accent1">
                  <a:lumMod val="50000"/>
                </a:schemeClr>
              </a:solidFill>
              <a:latin typeface="Century Gothic" panose="020B0502020202020204" pitchFamily="34" charset="0"/>
            </a:endParaRPr>
          </a:p>
        </p:txBody>
      </p:sp>
      <p:sp>
        <p:nvSpPr>
          <p:cNvPr id="6" name="TextBox 5">
            <a:extLst>
              <a:ext uri="{FF2B5EF4-FFF2-40B4-BE49-F238E27FC236}">
                <a16:creationId xmlns:a16="http://schemas.microsoft.com/office/drawing/2014/main" id="{0B7BEC39-9025-88DB-DCB4-60419F0A5FF3}"/>
              </a:ext>
            </a:extLst>
          </p:cNvPr>
          <p:cNvSpPr txBox="1"/>
          <p:nvPr/>
        </p:nvSpPr>
        <p:spPr>
          <a:xfrm>
            <a:off x="5943602" y="585412"/>
            <a:ext cx="3060872" cy="400110"/>
          </a:xfrm>
          <a:prstGeom prst="rect">
            <a:avLst/>
          </a:prstGeom>
          <a:noFill/>
          <a:ln w="3175">
            <a:noFill/>
          </a:ln>
        </p:spPr>
        <p:txBody>
          <a:bodyPr wrap="square" rtlCol="0">
            <a:spAutoFit/>
          </a:bodyPr>
          <a:lstStyle/>
          <a:p>
            <a:pPr algn="r"/>
            <a:r>
              <a:rPr lang="en-US" sz="2000" dirty="0">
                <a:solidFill>
                  <a:schemeClr val="accent1">
                    <a:lumMod val="50000"/>
                  </a:schemeClr>
                </a:solidFill>
                <a:latin typeface="Century Gothic" panose="020B0502020202020204" pitchFamily="34" charset="0"/>
                <a:ea typeface="Lato" panose="020F0502020204030203" pitchFamily="34" charset="0"/>
                <a:cs typeface="Lato" panose="020F0502020204030203" pitchFamily="34" charset="0"/>
              </a:rPr>
              <a:t>101 S. Beford Road</a:t>
            </a:r>
            <a:endParaRPr lang="en-US" sz="2000"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193454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2DFC1-72D1-2098-39A1-9BC8C165FA93}"/>
            </a:ext>
          </a:extLst>
        </p:cNvPr>
        <p:cNvGrpSpPr/>
        <p:nvPr/>
      </p:nvGrpSpPr>
      <p:grpSpPr>
        <a:xfrm>
          <a:off x="0" y="0"/>
          <a:ext cx="0" cy="0"/>
          <a:chOff x="0" y="0"/>
          <a:chExt cx="0" cy="0"/>
        </a:xfrm>
      </p:grpSpPr>
      <p:pic>
        <p:nvPicPr>
          <p:cNvPr id="7" name="Picture 6" descr="A street with cars parked in front of buildings&#10;&#10;Description automatically generated">
            <a:extLst>
              <a:ext uri="{FF2B5EF4-FFF2-40B4-BE49-F238E27FC236}">
                <a16:creationId xmlns:a16="http://schemas.microsoft.com/office/drawing/2014/main" id="{8A1135DC-C542-5039-81B3-E5CB7B8E3D75}"/>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tretch>
            <a:fillRect/>
          </a:stretch>
        </p:blipFill>
        <p:spPr>
          <a:xfrm>
            <a:off x="419761" y="1088002"/>
            <a:ext cx="8304469" cy="5536313"/>
          </a:xfrm>
          <a:prstGeom prst="rect">
            <a:avLst/>
          </a:prstGeom>
        </p:spPr>
      </p:pic>
      <p:sp>
        <p:nvSpPr>
          <p:cNvPr id="2" name="Rectangle 245">
            <a:extLst>
              <a:ext uri="{FF2B5EF4-FFF2-40B4-BE49-F238E27FC236}">
                <a16:creationId xmlns:a16="http://schemas.microsoft.com/office/drawing/2014/main" id="{9D903E99-070E-9EA9-170D-9CCC0C4C5D9A}"/>
              </a:ext>
            </a:extLst>
          </p:cNvPr>
          <p:cNvSpPr>
            <a:spLocks noChangeArrowheads="1"/>
          </p:cNvSpPr>
          <p:nvPr/>
        </p:nvSpPr>
        <p:spPr bwMode="auto">
          <a:xfrm>
            <a:off x="76200" y="381000"/>
            <a:ext cx="1841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i="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32" name="TextBox 31">
            <a:extLst>
              <a:ext uri="{FF2B5EF4-FFF2-40B4-BE49-F238E27FC236}">
                <a16:creationId xmlns:a16="http://schemas.microsoft.com/office/drawing/2014/main" id="{825BA861-C006-6310-21F2-C4AB2556B4EE}"/>
              </a:ext>
            </a:extLst>
          </p:cNvPr>
          <p:cNvSpPr txBox="1"/>
          <p:nvPr/>
        </p:nvSpPr>
        <p:spPr>
          <a:xfrm>
            <a:off x="152305" y="240268"/>
            <a:ext cx="5191769" cy="369332"/>
          </a:xfrm>
          <a:prstGeom prst="rect">
            <a:avLst/>
          </a:prstGeom>
          <a:noFill/>
          <a:ln w="3175">
            <a:noFill/>
          </a:ln>
        </p:spPr>
        <p:txBody>
          <a:bodyPr wrap="square" rtlCol="0">
            <a:spAutoFit/>
          </a:bodyPr>
          <a:lstStyle/>
          <a:p>
            <a:r>
              <a:rPr lang="en-US" dirty="0">
                <a:solidFill>
                  <a:srgbClr val="F06522"/>
                </a:solidFill>
                <a:latin typeface="Century Gothic" panose="020B0502020202020204" pitchFamily="34" charset="0"/>
                <a:ea typeface="Lato" panose="020F0502020204030203" pitchFamily="34" charset="0"/>
                <a:cs typeface="Lato" panose="020F0502020204030203" pitchFamily="34" charset="0"/>
              </a:rPr>
              <a:t>VISIBLITY</a:t>
            </a:r>
            <a:endParaRPr lang="en-US" dirty="0">
              <a:solidFill>
                <a:srgbClr val="F06522"/>
              </a:solidFill>
              <a:latin typeface="Century Gothic" panose="020B0502020202020204" pitchFamily="34" charset="0"/>
            </a:endParaRPr>
          </a:p>
        </p:txBody>
      </p:sp>
      <p:cxnSp>
        <p:nvCxnSpPr>
          <p:cNvPr id="34" name="Straight Connector 33">
            <a:extLst>
              <a:ext uri="{FF2B5EF4-FFF2-40B4-BE49-F238E27FC236}">
                <a16:creationId xmlns:a16="http://schemas.microsoft.com/office/drawing/2014/main" id="{6129E6A3-12FA-74CA-0157-B06A50671649}"/>
              </a:ext>
            </a:extLst>
          </p:cNvPr>
          <p:cNvCxnSpPr>
            <a:cxnSpLocks/>
          </p:cNvCxnSpPr>
          <p:nvPr/>
        </p:nvCxnSpPr>
        <p:spPr>
          <a:xfrm>
            <a:off x="0" y="609600"/>
            <a:ext cx="9144000" cy="0"/>
          </a:xfrm>
          <a:prstGeom prst="line">
            <a:avLst/>
          </a:prstGeom>
          <a:noFill/>
          <a:ln w="38100">
            <a:solidFill>
              <a:srgbClr val="283762"/>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8CF4DB00-B70B-536D-4391-A03425F13FE0}"/>
              </a:ext>
            </a:extLst>
          </p:cNvPr>
          <p:cNvSpPr>
            <a:spLocks noChangeArrowheads="1"/>
          </p:cNvSpPr>
          <p:nvPr/>
        </p:nvSpPr>
        <p:spPr bwMode="auto">
          <a:xfrm>
            <a:off x="0" y="1803963"/>
            <a:ext cx="9310799" cy="101036"/>
          </a:xfrm>
          <a:prstGeom prst="rect">
            <a:avLst/>
          </a:prstGeom>
          <a:solidFill>
            <a:schemeClr val="bg1"/>
          </a:solidFill>
          <a:ln>
            <a:noFill/>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None/>
            </a:pPr>
            <a:endParaRPr lang="en-US" altLang="en-US" sz="1900" i="1" dirty="0">
              <a:solidFill>
                <a:schemeClr val="bg1"/>
              </a:solidFill>
              <a:latin typeface="Century Gothic" panose="020B0502020202020204" pitchFamily="34" charset="0"/>
              <a:ea typeface="Lato" panose="020F0502020204030203" pitchFamily="34" charset="0"/>
              <a:cs typeface="Lato" panose="020F0502020204030203" pitchFamily="34" charset="0"/>
            </a:endParaRPr>
          </a:p>
        </p:txBody>
      </p:sp>
      <p:sp>
        <p:nvSpPr>
          <p:cNvPr id="39" name="TextBox 38">
            <a:extLst>
              <a:ext uri="{FF2B5EF4-FFF2-40B4-BE49-F238E27FC236}">
                <a16:creationId xmlns:a16="http://schemas.microsoft.com/office/drawing/2014/main" id="{C8FBC039-BF98-7255-2FC4-3D2254FE53AE}"/>
              </a:ext>
            </a:extLst>
          </p:cNvPr>
          <p:cNvSpPr txBox="1"/>
          <p:nvPr/>
        </p:nvSpPr>
        <p:spPr>
          <a:xfrm>
            <a:off x="5943602" y="246953"/>
            <a:ext cx="3089636" cy="461665"/>
          </a:xfrm>
          <a:prstGeom prst="rect">
            <a:avLst/>
          </a:prstGeom>
          <a:noFill/>
          <a:ln w="3175">
            <a:noFill/>
          </a:ln>
        </p:spPr>
        <p:txBody>
          <a:bodyPr wrap="square" rtlCol="0">
            <a:spAutoFit/>
          </a:bodyPr>
          <a:lstStyle/>
          <a:p>
            <a:pPr algn="r"/>
            <a:r>
              <a:rPr lang="en-US" sz="2400" b="1" dirty="0">
                <a:solidFill>
                  <a:schemeClr val="accent1">
                    <a:lumMod val="50000"/>
                  </a:schemeClr>
                </a:solidFill>
                <a:latin typeface="Century Gothic" panose="020B0502020202020204" pitchFamily="34" charset="0"/>
                <a:ea typeface="Lato" panose="020F0502020204030203" pitchFamily="34" charset="0"/>
                <a:cs typeface="Lato" panose="020F0502020204030203" pitchFamily="34" charset="0"/>
              </a:rPr>
              <a:t>MOUNT KISCO, NY</a:t>
            </a:r>
            <a:endParaRPr lang="en-US" sz="2400" b="1" dirty="0">
              <a:solidFill>
                <a:schemeClr val="accent1">
                  <a:lumMod val="50000"/>
                </a:schemeClr>
              </a:solidFill>
              <a:latin typeface="Century Gothic" panose="020B0502020202020204" pitchFamily="34" charset="0"/>
            </a:endParaRPr>
          </a:p>
        </p:txBody>
      </p:sp>
      <p:sp>
        <p:nvSpPr>
          <p:cNvPr id="40" name="TextBox 39">
            <a:extLst>
              <a:ext uri="{FF2B5EF4-FFF2-40B4-BE49-F238E27FC236}">
                <a16:creationId xmlns:a16="http://schemas.microsoft.com/office/drawing/2014/main" id="{ABF6B436-3E8F-B36F-6C5B-18541AAE9703}"/>
              </a:ext>
            </a:extLst>
          </p:cNvPr>
          <p:cNvSpPr txBox="1"/>
          <p:nvPr/>
        </p:nvSpPr>
        <p:spPr>
          <a:xfrm>
            <a:off x="5943602" y="585412"/>
            <a:ext cx="3060872" cy="400110"/>
          </a:xfrm>
          <a:prstGeom prst="rect">
            <a:avLst/>
          </a:prstGeom>
          <a:noFill/>
          <a:ln w="3175">
            <a:noFill/>
          </a:ln>
        </p:spPr>
        <p:txBody>
          <a:bodyPr wrap="square" rtlCol="0">
            <a:spAutoFit/>
          </a:bodyPr>
          <a:lstStyle/>
          <a:p>
            <a:pPr algn="r"/>
            <a:r>
              <a:rPr lang="en-US" sz="2000" dirty="0">
                <a:solidFill>
                  <a:schemeClr val="accent1">
                    <a:lumMod val="50000"/>
                  </a:schemeClr>
                </a:solidFill>
                <a:latin typeface="Century Gothic" panose="020B0502020202020204" pitchFamily="34" charset="0"/>
                <a:ea typeface="Lato" panose="020F0502020204030203" pitchFamily="34" charset="0"/>
                <a:cs typeface="Lato" panose="020F0502020204030203" pitchFamily="34" charset="0"/>
              </a:rPr>
              <a:t>101 S. Beford Road</a:t>
            </a:r>
            <a:endParaRPr lang="en-US" sz="2000" dirty="0">
              <a:solidFill>
                <a:schemeClr val="accent1">
                  <a:lumMod val="50000"/>
                </a:schemeClr>
              </a:solidFill>
              <a:latin typeface="Century Gothic" panose="020B0502020202020204" pitchFamily="34" charset="0"/>
            </a:endParaRPr>
          </a:p>
        </p:txBody>
      </p:sp>
      <p:sp>
        <p:nvSpPr>
          <p:cNvPr id="42" name="5-Point Star 30">
            <a:extLst>
              <a:ext uri="{FF2B5EF4-FFF2-40B4-BE49-F238E27FC236}">
                <a16:creationId xmlns:a16="http://schemas.microsoft.com/office/drawing/2014/main" id="{1289142E-4053-276F-0408-6655B337BA83}"/>
              </a:ext>
            </a:extLst>
          </p:cNvPr>
          <p:cNvSpPr/>
          <p:nvPr/>
        </p:nvSpPr>
        <p:spPr bwMode="auto">
          <a:xfrm>
            <a:off x="7335909" y="1284857"/>
            <a:ext cx="1222647" cy="1070871"/>
          </a:xfrm>
          <a:prstGeom prst="star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3200">
              <a:solidFill>
                <a:schemeClr val="bg1"/>
              </a:solidFill>
              <a:latin typeface="Times New Roman" pitchFamily="18" charset="0"/>
            </a:endParaRPr>
          </a:p>
        </p:txBody>
      </p:sp>
      <p:sp>
        <p:nvSpPr>
          <p:cNvPr id="43" name="Text Box 482">
            <a:extLst>
              <a:ext uri="{FF2B5EF4-FFF2-40B4-BE49-F238E27FC236}">
                <a16:creationId xmlns:a16="http://schemas.microsoft.com/office/drawing/2014/main" id="{0B6DF33B-D526-6FC9-8694-4E7F6E30498D}"/>
              </a:ext>
            </a:extLst>
          </p:cNvPr>
          <p:cNvSpPr txBox="1">
            <a:spLocks noChangeArrowheads="1"/>
          </p:cNvSpPr>
          <p:nvPr/>
        </p:nvSpPr>
        <p:spPr bwMode="auto">
          <a:xfrm>
            <a:off x="7283863" y="1613405"/>
            <a:ext cx="1326737" cy="748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2133" dirty="0">
                <a:solidFill>
                  <a:schemeClr val="bg1"/>
                </a:solidFill>
                <a:latin typeface="Century Gothic" panose="020B0502020202020204" pitchFamily="34" charset="0"/>
              </a:rPr>
              <a:t>SITE</a:t>
            </a:r>
          </a:p>
          <a:p>
            <a:pPr algn="ctr"/>
            <a:endParaRPr lang="en-US" sz="2133" dirty="0">
              <a:solidFill>
                <a:schemeClr val="bg1"/>
              </a:solidFill>
              <a:latin typeface="Century Gothic" panose="020B0502020202020204" pitchFamily="34" charset="0"/>
            </a:endParaRPr>
          </a:p>
        </p:txBody>
      </p:sp>
      <p:cxnSp>
        <p:nvCxnSpPr>
          <p:cNvPr id="44" name="Straight Arrow Connector 43">
            <a:extLst>
              <a:ext uri="{FF2B5EF4-FFF2-40B4-BE49-F238E27FC236}">
                <a16:creationId xmlns:a16="http://schemas.microsoft.com/office/drawing/2014/main" id="{5136CEF3-83BA-32DE-DE44-A6FF5ED69F17}"/>
              </a:ext>
            </a:extLst>
          </p:cNvPr>
          <p:cNvCxnSpPr>
            <a:cxnSpLocks/>
          </p:cNvCxnSpPr>
          <p:nvPr/>
        </p:nvCxnSpPr>
        <p:spPr>
          <a:xfrm>
            <a:off x="7924800" y="2008519"/>
            <a:ext cx="0" cy="7073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BB8B9684-DE4E-BFBB-B9E4-207A93FC0F79}"/>
              </a:ext>
            </a:extLst>
          </p:cNvPr>
          <p:cNvSpPr txBox="1"/>
          <p:nvPr/>
        </p:nvSpPr>
        <p:spPr>
          <a:xfrm>
            <a:off x="616953" y="4724400"/>
            <a:ext cx="883575" cy="646331"/>
          </a:xfrm>
          <a:prstGeom prst="rect">
            <a:avLst/>
          </a:prstGeom>
          <a:solidFill>
            <a:schemeClr val="tx1">
              <a:lumMod val="65000"/>
              <a:lumOff val="35000"/>
              <a:alpha val="90000"/>
            </a:schemeClr>
          </a:solidFill>
        </p:spPr>
        <p:txBody>
          <a:bodyPr wrap="none" rtlCol="0">
            <a:spAutoFit/>
          </a:bodyPr>
          <a:lstStyle/>
          <a:p>
            <a:r>
              <a:rPr lang="en-US" sz="1200" dirty="0">
                <a:solidFill>
                  <a:srgbClr val="FFC000"/>
                </a:solidFill>
                <a:latin typeface="Century Gothic" panose="020B0502020202020204" pitchFamily="34" charset="0"/>
              </a:rPr>
              <a:t>SOUTH</a:t>
            </a:r>
          </a:p>
          <a:p>
            <a:r>
              <a:rPr lang="en-US" sz="1200" dirty="0">
                <a:solidFill>
                  <a:srgbClr val="FFC000"/>
                </a:solidFill>
                <a:latin typeface="Century Gothic" panose="020B0502020202020204" pitchFamily="34" charset="0"/>
              </a:rPr>
              <a:t>BEDFORD</a:t>
            </a:r>
          </a:p>
          <a:p>
            <a:r>
              <a:rPr lang="en-US" sz="1200" dirty="0">
                <a:solidFill>
                  <a:srgbClr val="FFC000"/>
                </a:solidFill>
                <a:latin typeface="Century Gothic" panose="020B0502020202020204" pitchFamily="34" charset="0"/>
              </a:rPr>
              <a:t>ROAD</a:t>
            </a:r>
          </a:p>
        </p:txBody>
      </p:sp>
    </p:spTree>
    <p:extLst>
      <p:ext uri="{BB962C8B-B14F-4D97-AF65-F5344CB8AC3E}">
        <p14:creationId xmlns:p14="http://schemas.microsoft.com/office/powerpoint/2010/main" val="1814610760"/>
      </p:ext>
    </p:extLst>
  </p:cSld>
  <p:clrMapOvr>
    <a:masterClrMapping/>
  </p:clrMapOvr>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5038</TotalTime>
  <Words>1409</Words>
  <Application>Microsoft Office PowerPoint</Application>
  <PresentationFormat>On-screen Show (4:3)</PresentationFormat>
  <Paragraphs>490</Paragraphs>
  <Slides>14</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Century Gothic</vt:lpstr>
      <vt:lpstr>Lato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Manager</dc:creator>
  <cp:lastModifiedBy>Amanda Smith</cp:lastModifiedBy>
  <cp:revision>853</cp:revision>
  <cp:lastPrinted>2020-08-17T15:15:47Z</cp:lastPrinted>
  <dcterms:created xsi:type="dcterms:W3CDTF">2017-09-13T15:21:54Z</dcterms:created>
  <dcterms:modified xsi:type="dcterms:W3CDTF">2025-01-07T05:21:54Z</dcterms:modified>
</cp:coreProperties>
</file>